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7" r:id="rId3"/>
  </p:sldMasterIdLst>
  <p:notesMasterIdLst>
    <p:notesMasterId r:id="rId30"/>
  </p:notesMasterIdLst>
  <p:sldIdLst>
    <p:sldId id="266" r:id="rId4"/>
    <p:sldId id="685" r:id="rId5"/>
    <p:sldId id="701" r:id="rId6"/>
    <p:sldId id="703" r:id="rId7"/>
    <p:sldId id="653" r:id="rId8"/>
    <p:sldId id="656" r:id="rId9"/>
    <p:sldId id="694" r:id="rId10"/>
    <p:sldId id="658" r:id="rId11"/>
    <p:sldId id="692" r:id="rId12"/>
    <p:sldId id="663" r:id="rId13"/>
    <p:sldId id="662" r:id="rId14"/>
    <p:sldId id="699" r:id="rId15"/>
    <p:sldId id="695" r:id="rId16"/>
    <p:sldId id="696" r:id="rId17"/>
    <p:sldId id="665" r:id="rId18"/>
    <p:sldId id="697" r:id="rId19"/>
    <p:sldId id="536" r:id="rId20"/>
    <p:sldId id="556" r:id="rId21"/>
    <p:sldId id="700" r:id="rId22"/>
    <p:sldId id="660" r:id="rId23"/>
    <p:sldId id="554" r:id="rId24"/>
    <p:sldId id="557" r:id="rId25"/>
    <p:sldId id="698" r:id="rId26"/>
    <p:sldId id="704" r:id="rId27"/>
    <p:sldId id="684" r:id="rId28"/>
    <p:sldId id="68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Rosanna@CDPH" initials="JR" lastIdx="10" clrIdx="0">
    <p:extLst>
      <p:ext uri="{19B8F6BF-5375-455C-9EA6-DF929625EA0E}">
        <p15:presenceInfo xmlns:p15="http://schemas.microsoft.com/office/powerpoint/2012/main" userId="S-1-5-21-4097889286-3091099877-3853663367-18667" providerId="AD"/>
      </p:ext>
    </p:extLst>
  </p:cmAuthor>
  <p:cmAuthor id="2" name="Walton-Haynes, Lynn@CDPH" initials="WL" lastIdx="1" clrIdx="1">
    <p:extLst>
      <p:ext uri="{19B8F6BF-5375-455C-9EA6-DF929625EA0E}">
        <p15:presenceInfo xmlns:p15="http://schemas.microsoft.com/office/powerpoint/2012/main" userId="S-1-5-21-4097889286-3091099877-3853663367-20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C0000"/>
    <a:srgbClr val="E86C24"/>
    <a:srgbClr val="E3D62B"/>
    <a:srgbClr val="0167BC"/>
    <a:srgbClr val="F83C16"/>
    <a:srgbClr val="D84D36"/>
    <a:srgbClr val="FF9900"/>
    <a:srgbClr val="F8ECE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7" autoAdjust="0"/>
    <p:restoredTop sz="86657" autoAdjust="0"/>
  </p:normalViewPr>
  <p:slideViewPr>
    <p:cSldViewPr snapToGrid="0">
      <p:cViewPr varScale="1">
        <p:scale>
          <a:sx n="106" d="100"/>
          <a:sy n="106" d="100"/>
        </p:scale>
        <p:origin x="528" y="192"/>
      </p:cViewPr>
      <p:guideLst/>
    </p:cSldViewPr>
  </p:slideViewPr>
  <p:notesTextViewPr>
    <p:cViewPr>
      <p:scale>
        <a:sx n="1" d="1"/>
        <a:sy n="1" d="1"/>
      </p:scale>
      <p:origin x="0" y="0"/>
    </p:cViewPr>
  </p:notesTextViewPr>
  <p:sorterViewPr>
    <p:cViewPr varScale="1">
      <p:scale>
        <a:sx n="100" d="100"/>
        <a:sy n="100" d="100"/>
      </p:scale>
      <p:origin x="0" y="-158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940F5-0576-4100-AEB0-D846DEA75A05}" type="doc">
      <dgm:prSet loTypeId="urn:microsoft.com/office/officeart/2005/8/layout/process2" loCatId="process" qsTypeId="urn:microsoft.com/office/officeart/2005/8/quickstyle/simple1" qsCatId="simple" csTypeId="urn:microsoft.com/office/officeart/2005/8/colors/accent1_2" csCatId="accent1" phldr="1"/>
      <dgm:spPr/>
    </dgm:pt>
    <dgm:pt modelId="{CC3642FF-C728-40B1-A1D0-042399511A2D}">
      <dgm:prSet phldrT="[Text]"/>
      <dgm:spPr/>
      <dgm:t>
        <a:bodyPr/>
        <a:lstStyle/>
        <a:p>
          <a:r>
            <a:rPr lang="en-US" dirty="0"/>
            <a:t>Federal </a:t>
          </a:r>
        </a:p>
      </dgm:t>
    </dgm:pt>
    <dgm:pt modelId="{C48259B4-B563-4C52-B72A-4381E6EC7C3E}" type="parTrans" cxnId="{EA23C27B-CD01-445A-ADD0-7E6B32390245}">
      <dgm:prSet/>
      <dgm:spPr/>
      <dgm:t>
        <a:bodyPr/>
        <a:lstStyle/>
        <a:p>
          <a:endParaRPr lang="en-US"/>
        </a:p>
      </dgm:t>
    </dgm:pt>
    <dgm:pt modelId="{698C1198-2767-4141-98B1-860119082718}" type="sibTrans" cxnId="{EA23C27B-CD01-445A-ADD0-7E6B32390245}">
      <dgm:prSet/>
      <dgm:spPr/>
      <dgm:t>
        <a:bodyPr/>
        <a:lstStyle/>
        <a:p>
          <a:endParaRPr lang="en-US"/>
        </a:p>
      </dgm:t>
    </dgm:pt>
    <dgm:pt modelId="{65CD4BA7-9993-4B75-BAD0-2C2AAA238144}">
      <dgm:prSet phldrT="[Text]"/>
      <dgm:spPr/>
      <dgm:t>
        <a:bodyPr/>
        <a:lstStyle/>
        <a:p>
          <a:r>
            <a:rPr lang="en-US" dirty="0"/>
            <a:t>State </a:t>
          </a:r>
        </a:p>
      </dgm:t>
    </dgm:pt>
    <dgm:pt modelId="{5BFCFA08-9A53-4BF3-8ABD-5FB52DCEFC8F}" type="parTrans" cxnId="{0AD68B5A-6AD3-4BCC-A2F7-6E2A5D358AA3}">
      <dgm:prSet/>
      <dgm:spPr/>
      <dgm:t>
        <a:bodyPr/>
        <a:lstStyle/>
        <a:p>
          <a:endParaRPr lang="en-US"/>
        </a:p>
      </dgm:t>
    </dgm:pt>
    <dgm:pt modelId="{92771B4B-6D90-444A-830F-EA67220972BD}" type="sibTrans" cxnId="{0AD68B5A-6AD3-4BCC-A2F7-6E2A5D358AA3}">
      <dgm:prSet/>
      <dgm:spPr/>
      <dgm:t>
        <a:bodyPr/>
        <a:lstStyle/>
        <a:p>
          <a:endParaRPr lang="en-US"/>
        </a:p>
      </dgm:t>
    </dgm:pt>
    <dgm:pt modelId="{074D46AD-FF5F-478A-9B1C-8112EBF90CA0}">
      <dgm:prSet phldrT="[Text]"/>
      <dgm:spPr/>
      <dgm:t>
        <a:bodyPr/>
        <a:lstStyle/>
        <a:p>
          <a:r>
            <a:rPr lang="en-US" dirty="0"/>
            <a:t>Local</a:t>
          </a:r>
        </a:p>
      </dgm:t>
    </dgm:pt>
    <dgm:pt modelId="{CD15B9AB-E7CB-4119-8EB7-7C8730841C50}" type="parTrans" cxnId="{17C7D973-53E9-4687-90FD-BFA7267357DF}">
      <dgm:prSet/>
      <dgm:spPr/>
      <dgm:t>
        <a:bodyPr/>
        <a:lstStyle/>
        <a:p>
          <a:endParaRPr lang="en-US"/>
        </a:p>
      </dgm:t>
    </dgm:pt>
    <dgm:pt modelId="{76B76091-4261-41BE-A753-DE740AE94187}" type="sibTrans" cxnId="{17C7D973-53E9-4687-90FD-BFA7267357DF}">
      <dgm:prSet/>
      <dgm:spPr/>
      <dgm:t>
        <a:bodyPr/>
        <a:lstStyle/>
        <a:p>
          <a:endParaRPr lang="en-US"/>
        </a:p>
      </dgm:t>
    </dgm:pt>
    <dgm:pt modelId="{D141A0D0-B427-4B5D-979E-A7604F677BC2}" type="pres">
      <dgm:prSet presAssocID="{050940F5-0576-4100-AEB0-D846DEA75A05}" presName="linearFlow" presStyleCnt="0">
        <dgm:presLayoutVars>
          <dgm:resizeHandles val="exact"/>
        </dgm:presLayoutVars>
      </dgm:prSet>
      <dgm:spPr/>
    </dgm:pt>
    <dgm:pt modelId="{DAE283AB-EC22-4A62-B133-3854E66CE22D}" type="pres">
      <dgm:prSet presAssocID="{CC3642FF-C728-40B1-A1D0-042399511A2D}" presName="node" presStyleLbl="node1" presStyleIdx="0" presStyleCnt="3">
        <dgm:presLayoutVars>
          <dgm:bulletEnabled val="1"/>
        </dgm:presLayoutVars>
      </dgm:prSet>
      <dgm:spPr/>
    </dgm:pt>
    <dgm:pt modelId="{1BFDE598-4BD9-46CA-AB4F-EA32CD7D0252}" type="pres">
      <dgm:prSet presAssocID="{698C1198-2767-4141-98B1-860119082718}" presName="sibTrans" presStyleLbl="sibTrans2D1" presStyleIdx="0" presStyleCnt="2"/>
      <dgm:spPr/>
    </dgm:pt>
    <dgm:pt modelId="{B8CF659A-26B5-423F-82CE-9FAF3DF95DA8}" type="pres">
      <dgm:prSet presAssocID="{698C1198-2767-4141-98B1-860119082718}" presName="connectorText" presStyleLbl="sibTrans2D1" presStyleIdx="0" presStyleCnt="2"/>
      <dgm:spPr/>
    </dgm:pt>
    <dgm:pt modelId="{D84F8F73-5E08-47DA-BEB5-B3E119025C4B}" type="pres">
      <dgm:prSet presAssocID="{65CD4BA7-9993-4B75-BAD0-2C2AAA238144}" presName="node" presStyleLbl="node1" presStyleIdx="1" presStyleCnt="3">
        <dgm:presLayoutVars>
          <dgm:bulletEnabled val="1"/>
        </dgm:presLayoutVars>
      </dgm:prSet>
      <dgm:spPr/>
    </dgm:pt>
    <dgm:pt modelId="{6EFFD385-AC5E-47F2-8536-2D6EE78068CD}" type="pres">
      <dgm:prSet presAssocID="{92771B4B-6D90-444A-830F-EA67220972BD}" presName="sibTrans" presStyleLbl="sibTrans2D1" presStyleIdx="1" presStyleCnt="2"/>
      <dgm:spPr/>
    </dgm:pt>
    <dgm:pt modelId="{6EACFABB-402E-47A2-A464-ACB5480C0CFA}" type="pres">
      <dgm:prSet presAssocID="{92771B4B-6D90-444A-830F-EA67220972BD}" presName="connectorText" presStyleLbl="sibTrans2D1" presStyleIdx="1" presStyleCnt="2"/>
      <dgm:spPr/>
    </dgm:pt>
    <dgm:pt modelId="{E2828A8E-A5BD-4FE5-BF0E-8B2295B26035}" type="pres">
      <dgm:prSet presAssocID="{074D46AD-FF5F-478A-9B1C-8112EBF90CA0}" presName="node" presStyleLbl="node1" presStyleIdx="2" presStyleCnt="3">
        <dgm:presLayoutVars>
          <dgm:bulletEnabled val="1"/>
        </dgm:presLayoutVars>
      </dgm:prSet>
      <dgm:spPr/>
    </dgm:pt>
  </dgm:ptLst>
  <dgm:cxnLst>
    <dgm:cxn modelId="{23F00446-D412-44DC-ADDC-0457D595B1B4}" type="presOf" srcId="{92771B4B-6D90-444A-830F-EA67220972BD}" destId="{6EFFD385-AC5E-47F2-8536-2D6EE78068CD}" srcOrd="0" destOrd="0" presId="urn:microsoft.com/office/officeart/2005/8/layout/process2"/>
    <dgm:cxn modelId="{FE05E549-0F4B-4E4F-BB0E-57A32FB8532E}" type="presOf" srcId="{CC3642FF-C728-40B1-A1D0-042399511A2D}" destId="{DAE283AB-EC22-4A62-B133-3854E66CE22D}" srcOrd="0" destOrd="0" presId="urn:microsoft.com/office/officeart/2005/8/layout/process2"/>
    <dgm:cxn modelId="{0AD68B5A-6AD3-4BCC-A2F7-6E2A5D358AA3}" srcId="{050940F5-0576-4100-AEB0-D846DEA75A05}" destId="{65CD4BA7-9993-4B75-BAD0-2C2AAA238144}" srcOrd="1" destOrd="0" parTransId="{5BFCFA08-9A53-4BF3-8ABD-5FB52DCEFC8F}" sibTransId="{92771B4B-6D90-444A-830F-EA67220972BD}"/>
    <dgm:cxn modelId="{303ED563-3FA8-4F9A-8937-D20E254FA4ED}" type="presOf" srcId="{698C1198-2767-4141-98B1-860119082718}" destId="{1BFDE598-4BD9-46CA-AB4F-EA32CD7D0252}" srcOrd="0" destOrd="0" presId="urn:microsoft.com/office/officeart/2005/8/layout/process2"/>
    <dgm:cxn modelId="{17C7D973-53E9-4687-90FD-BFA7267357DF}" srcId="{050940F5-0576-4100-AEB0-D846DEA75A05}" destId="{074D46AD-FF5F-478A-9B1C-8112EBF90CA0}" srcOrd="2" destOrd="0" parTransId="{CD15B9AB-E7CB-4119-8EB7-7C8730841C50}" sibTransId="{76B76091-4261-41BE-A753-DE740AE94187}"/>
    <dgm:cxn modelId="{EA23C27B-CD01-445A-ADD0-7E6B32390245}" srcId="{050940F5-0576-4100-AEB0-D846DEA75A05}" destId="{CC3642FF-C728-40B1-A1D0-042399511A2D}" srcOrd="0" destOrd="0" parTransId="{C48259B4-B563-4C52-B72A-4381E6EC7C3E}" sibTransId="{698C1198-2767-4141-98B1-860119082718}"/>
    <dgm:cxn modelId="{D1BFB48A-2574-4EC4-83C7-0466CE8A1F8D}" type="presOf" srcId="{698C1198-2767-4141-98B1-860119082718}" destId="{B8CF659A-26B5-423F-82CE-9FAF3DF95DA8}" srcOrd="1" destOrd="0" presId="urn:microsoft.com/office/officeart/2005/8/layout/process2"/>
    <dgm:cxn modelId="{32E9869D-C089-43B4-BFCC-15BE6584EB4F}" type="presOf" srcId="{65CD4BA7-9993-4B75-BAD0-2C2AAA238144}" destId="{D84F8F73-5E08-47DA-BEB5-B3E119025C4B}" srcOrd="0" destOrd="0" presId="urn:microsoft.com/office/officeart/2005/8/layout/process2"/>
    <dgm:cxn modelId="{047F3EA2-5A69-49FB-8248-633EE467156C}" type="presOf" srcId="{074D46AD-FF5F-478A-9B1C-8112EBF90CA0}" destId="{E2828A8E-A5BD-4FE5-BF0E-8B2295B26035}" srcOrd="0" destOrd="0" presId="urn:microsoft.com/office/officeart/2005/8/layout/process2"/>
    <dgm:cxn modelId="{E1F8EBC1-C4E4-4904-A294-86E824E82DB8}" type="presOf" srcId="{050940F5-0576-4100-AEB0-D846DEA75A05}" destId="{D141A0D0-B427-4B5D-979E-A7604F677BC2}" srcOrd="0" destOrd="0" presId="urn:microsoft.com/office/officeart/2005/8/layout/process2"/>
    <dgm:cxn modelId="{1D000FDF-435A-4BD4-AA54-A8DB2C4F45AC}" type="presOf" srcId="{92771B4B-6D90-444A-830F-EA67220972BD}" destId="{6EACFABB-402E-47A2-A464-ACB5480C0CFA}" srcOrd="1" destOrd="0" presId="urn:microsoft.com/office/officeart/2005/8/layout/process2"/>
    <dgm:cxn modelId="{FA227C28-9332-4646-B974-01E78B8B73B2}" type="presParOf" srcId="{D141A0D0-B427-4B5D-979E-A7604F677BC2}" destId="{DAE283AB-EC22-4A62-B133-3854E66CE22D}" srcOrd="0" destOrd="0" presId="urn:microsoft.com/office/officeart/2005/8/layout/process2"/>
    <dgm:cxn modelId="{CB1AA262-D663-4F92-9468-38CEC8CEA01B}" type="presParOf" srcId="{D141A0D0-B427-4B5D-979E-A7604F677BC2}" destId="{1BFDE598-4BD9-46CA-AB4F-EA32CD7D0252}" srcOrd="1" destOrd="0" presId="urn:microsoft.com/office/officeart/2005/8/layout/process2"/>
    <dgm:cxn modelId="{623B6ACC-25BB-4456-962A-FD8862C5AA21}" type="presParOf" srcId="{1BFDE598-4BD9-46CA-AB4F-EA32CD7D0252}" destId="{B8CF659A-26B5-423F-82CE-9FAF3DF95DA8}" srcOrd="0" destOrd="0" presId="urn:microsoft.com/office/officeart/2005/8/layout/process2"/>
    <dgm:cxn modelId="{4065FA5D-4B65-4599-A646-58E02860C650}" type="presParOf" srcId="{D141A0D0-B427-4B5D-979E-A7604F677BC2}" destId="{D84F8F73-5E08-47DA-BEB5-B3E119025C4B}" srcOrd="2" destOrd="0" presId="urn:microsoft.com/office/officeart/2005/8/layout/process2"/>
    <dgm:cxn modelId="{ED5ECF3B-1511-4819-B0CC-B9E248CB6B1E}" type="presParOf" srcId="{D141A0D0-B427-4B5D-979E-A7604F677BC2}" destId="{6EFFD385-AC5E-47F2-8536-2D6EE78068CD}" srcOrd="3" destOrd="0" presId="urn:microsoft.com/office/officeart/2005/8/layout/process2"/>
    <dgm:cxn modelId="{742DAE3B-12A3-4E40-956D-2DAF03F87D18}" type="presParOf" srcId="{6EFFD385-AC5E-47F2-8536-2D6EE78068CD}" destId="{6EACFABB-402E-47A2-A464-ACB5480C0CFA}" srcOrd="0" destOrd="0" presId="urn:microsoft.com/office/officeart/2005/8/layout/process2"/>
    <dgm:cxn modelId="{F120FFAE-D1FE-4EC0-AC72-514818C6226A}" type="presParOf" srcId="{D141A0D0-B427-4B5D-979E-A7604F677BC2}" destId="{E2828A8E-A5BD-4FE5-BF0E-8B2295B2603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940F5-0576-4100-AEB0-D846DEA75A05}" type="doc">
      <dgm:prSet loTypeId="urn:microsoft.com/office/officeart/2005/8/layout/process2" loCatId="process" qsTypeId="urn:microsoft.com/office/officeart/2005/8/quickstyle/simple1" qsCatId="simple" csTypeId="urn:microsoft.com/office/officeart/2005/8/colors/accent1_2" csCatId="accent1" phldr="1"/>
      <dgm:spPr/>
    </dgm:pt>
    <dgm:pt modelId="{CC3642FF-C728-40B1-A1D0-042399511A2D}">
      <dgm:prSet phldrT="[Text]" custT="1"/>
      <dgm:spPr/>
      <dgm:t>
        <a:bodyPr/>
        <a:lstStyle/>
        <a:p>
          <a:r>
            <a:rPr lang="en-US" sz="2400" dirty="0"/>
            <a:t>CDC, OSHA, FDA </a:t>
          </a:r>
        </a:p>
      </dgm:t>
    </dgm:pt>
    <dgm:pt modelId="{C48259B4-B563-4C52-B72A-4381E6EC7C3E}" type="parTrans" cxnId="{EA23C27B-CD01-445A-ADD0-7E6B32390245}">
      <dgm:prSet/>
      <dgm:spPr/>
      <dgm:t>
        <a:bodyPr/>
        <a:lstStyle/>
        <a:p>
          <a:endParaRPr lang="en-US"/>
        </a:p>
      </dgm:t>
    </dgm:pt>
    <dgm:pt modelId="{698C1198-2767-4141-98B1-860119082718}" type="sibTrans" cxnId="{EA23C27B-CD01-445A-ADD0-7E6B32390245}">
      <dgm:prSet/>
      <dgm:spPr/>
      <dgm:t>
        <a:bodyPr/>
        <a:lstStyle/>
        <a:p>
          <a:endParaRPr lang="en-US"/>
        </a:p>
      </dgm:t>
    </dgm:pt>
    <dgm:pt modelId="{65CD4BA7-9993-4B75-BAD0-2C2AAA238144}">
      <dgm:prSet phldrT="[Text]" custT="1"/>
      <dgm:spPr/>
      <dgm:t>
        <a:bodyPr/>
        <a:lstStyle/>
        <a:p>
          <a:r>
            <a:rPr lang="en-US" sz="2400" dirty="0"/>
            <a:t>State Boards, Cal/OSHA, </a:t>
          </a:r>
        </a:p>
        <a:p>
          <a:r>
            <a:rPr lang="en-US" sz="2800" dirty="0"/>
            <a:t>State Health Officer</a:t>
          </a:r>
        </a:p>
        <a:p>
          <a:r>
            <a:rPr lang="en-US" sz="2400" dirty="0"/>
            <a:t>CDPH </a:t>
          </a:r>
        </a:p>
      </dgm:t>
    </dgm:pt>
    <dgm:pt modelId="{5BFCFA08-9A53-4BF3-8ABD-5FB52DCEFC8F}" type="parTrans" cxnId="{0AD68B5A-6AD3-4BCC-A2F7-6E2A5D358AA3}">
      <dgm:prSet/>
      <dgm:spPr/>
      <dgm:t>
        <a:bodyPr/>
        <a:lstStyle/>
        <a:p>
          <a:endParaRPr lang="en-US"/>
        </a:p>
      </dgm:t>
    </dgm:pt>
    <dgm:pt modelId="{92771B4B-6D90-444A-830F-EA67220972BD}" type="sibTrans" cxnId="{0AD68B5A-6AD3-4BCC-A2F7-6E2A5D358AA3}">
      <dgm:prSet/>
      <dgm:spPr/>
      <dgm:t>
        <a:bodyPr/>
        <a:lstStyle/>
        <a:p>
          <a:endParaRPr lang="en-US"/>
        </a:p>
      </dgm:t>
    </dgm:pt>
    <dgm:pt modelId="{074D46AD-FF5F-478A-9B1C-8112EBF90CA0}">
      <dgm:prSet phldrT="[Text]" custT="1"/>
      <dgm:spPr/>
      <dgm:t>
        <a:bodyPr/>
        <a:lstStyle/>
        <a:p>
          <a:r>
            <a:rPr lang="en-US" sz="2400" dirty="0"/>
            <a:t>Local Health Officer</a:t>
          </a:r>
        </a:p>
      </dgm:t>
    </dgm:pt>
    <dgm:pt modelId="{CD15B9AB-E7CB-4119-8EB7-7C8730841C50}" type="parTrans" cxnId="{17C7D973-53E9-4687-90FD-BFA7267357DF}">
      <dgm:prSet/>
      <dgm:spPr/>
      <dgm:t>
        <a:bodyPr/>
        <a:lstStyle/>
        <a:p>
          <a:endParaRPr lang="en-US"/>
        </a:p>
      </dgm:t>
    </dgm:pt>
    <dgm:pt modelId="{76B76091-4261-41BE-A753-DE740AE94187}" type="sibTrans" cxnId="{17C7D973-53E9-4687-90FD-BFA7267357DF}">
      <dgm:prSet/>
      <dgm:spPr/>
      <dgm:t>
        <a:bodyPr/>
        <a:lstStyle/>
        <a:p>
          <a:endParaRPr lang="en-US"/>
        </a:p>
      </dgm:t>
    </dgm:pt>
    <dgm:pt modelId="{D141A0D0-B427-4B5D-979E-A7604F677BC2}" type="pres">
      <dgm:prSet presAssocID="{050940F5-0576-4100-AEB0-D846DEA75A05}" presName="linearFlow" presStyleCnt="0">
        <dgm:presLayoutVars>
          <dgm:resizeHandles val="exact"/>
        </dgm:presLayoutVars>
      </dgm:prSet>
      <dgm:spPr/>
    </dgm:pt>
    <dgm:pt modelId="{DAE283AB-EC22-4A62-B133-3854E66CE22D}" type="pres">
      <dgm:prSet presAssocID="{CC3642FF-C728-40B1-A1D0-042399511A2D}" presName="node" presStyleLbl="node1" presStyleIdx="0" presStyleCnt="3" custScaleX="190753">
        <dgm:presLayoutVars>
          <dgm:bulletEnabled val="1"/>
        </dgm:presLayoutVars>
      </dgm:prSet>
      <dgm:spPr/>
    </dgm:pt>
    <dgm:pt modelId="{1BFDE598-4BD9-46CA-AB4F-EA32CD7D0252}" type="pres">
      <dgm:prSet presAssocID="{698C1198-2767-4141-98B1-860119082718}" presName="sibTrans" presStyleLbl="sibTrans2D1" presStyleIdx="0" presStyleCnt="2"/>
      <dgm:spPr/>
    </dgm:pt>
    <dgm:pt modelId="{B8CF659A-26B5-423F-82CE-9FAF3DF95DA8}" type="pres">
      <dgm:prSet presAssocID="{698C1198-2767-4141-98B1-860119082718}" presName="connectorText" presStyleLbl="sibTrans2D1" presStyleIdx="0" presStyleCnt="2"/>
      <dgm:spPr/>
    </dgm:pt>
    <dgm:pt modelId="{D84F8F73-5E08-47DA-BEB5-B3E119025C4B}" type="pres">
      <dgm:prSet presAssocID="{65CD4BA7-9993-4B75-BAD0-2C2AAA238144}" presName="node" presStyleLbl="node1" presStyleIdx="1" presStyleCnt="3" custScaleX="189411" custScaleY="139592">
        <dgm:presLayoutVars>
          <dgm:bulletEnabled val="1"/>
        </dgm:presLayoutVars>
      </dgm:prSet>
      <dgm:spPr/>
    </dgm:pt>
    <dgm:pt modelId="{6EFFD385-AC5E-47F2-8536-2D6EE78068CD}" type="pres">
      <dgm:prSet presAssocID="{92771B4B-6D90-444A-830F-EA67220972BD}" presName="sibTrans" presStyleLbl="sibTrans2D1" presStyleIdx="1" presStyleCnt="2"/>
      <dgm:spPr/>
    </dgm:pt>
    <dgm:pt modelId="{6EACFABB-402E-47A2-A464-ACB5480C0CFA}" type="pres">
      <dgm:prSet presAssocID="{92771B4B-6D90-444A-830F-EA67220972BD}" presName="connectorText" presStyleLbl="sibTrans2D1" presStyleIdx="1" presStyleCnt="2"/>
      <dgm:spPr/>
    </dgm:pt>
    <dgm:pt modelId="{E2828A8E-A5BD-4FE5-BF0E-8B2295B26035}" type="pres">
      <dgm:prSet presAssocID="{074D46AD-FF5F-478A-9B1C-8112EBF90CA0}" presName="node" presStyleLbl="node1" presStyleIdx="2" presStyleCnt="3" custScaleX="185383">
        <dgm:presLayoutVars>
          <dgm:bulletEnabled val="1"/>
        </dgm:presLayoutVars>
      </dgm:prSet>
      <dgm:spPr/>
    </dgm:pt>
  </dgm:ptLst>
  <dgm:cxnLst>
    <dgm:cxn modelId="{23F00446-D412-44DC-ADDC-0457D595B1B4}" type="presOf" srcId="{92771B4B-6D90-444A-830F-EA67220972BD}" destId="{6EFFD385-AC5E-47F2-8536-2D6EE78068CD}" srcOrd="0" destOrd="0" presId="urn:microsoft.com/office/officeart/2005/8/layout/process2"/>
    <dgm:cxn modelId="{FE05E549-0F4B-4E4F-BB0E-57A32FB8532E}" type="presOf" srcId="{CC3642FF-C728-40B1-A1D0-042399511A2D}" destId="{DAE283AB-EC22-4A62-B133-3854E66CE22D}" srcOrd="0" destOrd="0" presId="urn:microsoft.com/office/officeart/2005/8/layout/process2"/>
    <dgm:cxn modelId="{0AD68B5A-6AD3-4BCC-A2F7-6E2A5D358AA3}" srcId="{050940F5-0576-4100-AEB0-D846DEA75A05}" destId="{65CD4BA7-9993-4B75-BAD0-2C2AAA238144}" srcOrd="1" destOrd="0" parTransId="{5BFCFA08-9A53-4BF3-8ABD-5FB52DCEFC8F}" sibTransId="{92771B4B-6D90-444A-830F-EA67220972BD}"/>
    <dgm:cxn modelId="{303ED563-3FA8-4F9A-8937-D20E254FA4ED}" type="presOf" srcId="{698C1198-2767-4141-98B1-860119082718}" destId="{1BFDE598-4BD9-46CA-AB4F-EA32CD7D0252}" srcOrd="0" destOrd="0" presId="urn:microsoft.com/office/officeart/2005/8/layout/process2"/>
    <dgm:cxn modelId="{17C7D973-53E9-4687-90FD-BFA7267357DF}" srcId="{050940F5-0576-4100-AEB0-D846DEA75A05}" destId="{074D46AD-FF5F-478A-9B1C-8112EBF90CA0}" srcOrd="2" destOrd="0" parTransId="{CD15B9AB-E7CB-4119-8EB7-7C8730841C50}" sibTransId="{76B76091-4261-41BE-A753-DE740AE94187}"/>
    <dgm:cxn modelId="{EA23C27B-CD01-445A-ADD0-7E6B32390245}" srcId="{050940F5-0576-4100-AEB0-D846DEA75A05}" destId="{CC3642FF-C728-40B1-A1D0-042399511A2D}" srcOrd="0" destOrd="0" parTransId="{C48259B4-B563-4C52-B72A-4381E6EC7C3E}" sibTransId="{698C1198-2767-4141-98B1-860119082718}"/>
    <dgm:cxn modelId="{D1BFB48A-2574-4EC4-83C7-0466CE8A1F8D}" type="presOf" srcId="{698C1198-2767-4141-98B1-860119082718}" destId="{B8CF659A-26B5-423F-82CE-9FAF3DF95DA8}" srcOrd="1" destOrd="0" presId="urn:microsoft.com/office/officeart/2005/8/layout/process2"/>
    <dgm:cxn modelId="{32E9869D-C089-43B4-BFCC-15BE6584EB4F}" type="presOf" srcId="{65CD4BA7-9993-4B75-BAD0-2C2AAA238144}" destId="{D84F8F73-5E08-47DA-BEB5-B3E119025C4B}" srcOrd="0" destOrd="0" presId="urn:microsoft.com/office/officeart/2005/8/layout/process2"/>
    <dgm:cxn modelId="{047F3EA2-5A69-49FB-8248-633EE467156C}" type="presOf" srcId="{074D46AD-FF5F-478A-9B1C-8112EBF90CA0}" destId="{E2828A8E-A5BD-4FE5-BF0E-8B2295B26035}" srcOrd="0" destOrd="0" presId="urn:microsoft.com/office/officeart/2005/8/layout/process2"/>
    <dgm:cxn modelId="{E1F8EBC1-C4E4-4904-A294-86E824E82DB8}" type="presOf" srcId="{050940F5-0576-4100-AEB0-D846DEA75A05}" destId="{D141A0D0-B427-4B5D-979E-A7604F677BC2}" srcOrd="0" destOrd="0" presId="urn:microsoft.com/office/officeart/2005/8/layout/process2"/>
    <dgm:cxn modelId="{1D000FDF-435A-4BD4-AA54-A8DB2C4F45AC}" type="presOf" srcId="{92771B4B-6D90-444A-830F-EA67220972BD}" destId="{6EACFABB-402E-47A2-A464-ACB5480C0CFA}" srcOrd="1" destOrd="0" presId="urn:microsoft.com/office/officeart/2005/8/layout/process2"/>
    <dgm:cxn modelId="{FA227C28-9332-4646-B974-01E78B8B73B2}" type="presParOf" srcId="{D141A0D0-B427-4B5D-979E-A7604F677BC2}" destId="{DAE283AB-EC22-4A62-B133-3854E66CE22D}" srcOrd="0" destOrd="0" presId="urn:microsoft.com/office/officeart/2005/8/layout/process2"/>
    <dgm:cxn modelId="{CB1AA262-D663-4F92-9468-38CEC8CEA01B}" type="presParOf" srcId="{D141A0D0-B427-4B5D-979E-A7604F677BC2}" destId="{1BFDE598-4BD9-46CA-AB4F-EA32CD7D0252}" srcOrd="1" destOrd="0" presId="urn:microsoft.com/office/officeart/2005/8/layout/process2"/>
    <dgm:cxn modelId="{623B6ACC-25BB-4456-962A-FD8862C5AA21}" type="presParOf" srcId="{1BFDE598-4BD9-46CA-AB4F-EA32CD7D0252}" destId="{B8CF659A-26B5-423F-82CE-9FAF3DF95DA8}" srcOrd="0" destOrd="0" presId="urn:microsoft.com/office/officeart/2005/8/layout/process2"/>
    <dgm:cxn modelId="{4065FA5D-4B65-4599-A646-58E02860C650}" type="presParOf" srcId="{D141A0D0-B427-4B5D-979E-A7604F677BC2}" destId="{D84F8F73-5E08-47DA-BEB5-B3E119025C4B}" srcOrd="2" destOrd="0" presId="urn:microsoft.com/office/officeart/2005/8/layout/process2"/>
    <dgm:cxn modelId="{ED5ECF3B-1511-4819-B0CC-B9E248CB6B1E}" type="presParOf" srcId="{D141A0D0-B427-4B5D-979E-A7604F677BC2}" destId="{6EFFD385-AC5E-47F2-8536-2D6EE78068CD}" srcOrd="3" destOrd="0" presId="urn:microsoft.com/office/officeart/2005/8/layout/process2"/>
    <dgm:cxn modelId="{742DAE3B-12A3-4E40-956D-2DAF03F87D18}" type="presParOf" srcId="{6EFFD385-AC5E-47F2-8536-2D6EE78068CD}" destId="{6EACFABB-402E-47A2-A464-ACB5480C0CFA}" srcOrd="0" destOrd="0" presId="urn:microsoft.com/office/officeart/2005/8/layout/process2"/>
    <dgm:cxn modelId="{F120FFAE-D1FE-4EC0-AC72-514818C6226A}" type="presParOf" srcId="{D141A0D0-B427-4B5D-979E-A7604F677BC2}" destId="{E2828A8E-A5BD-4FE5-BF0E-8B2295B26035}"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708568-EF70-4605-A337-15B5E1EF314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2302BA1-AAB0-4B6B-9DA6-8AFCC4CE158C}">
      <dgm:prSet phldrT="[Text]"/>
      <dgm:spPr/>
      <dgm:t>
        <a:bodyPr/>
        <a:lstStyle/>
        <a:p>
          <a:r>
            <a:rPr lang="en-US" dirty="0"/>
            <a:t>Local Geographic Orders</a:t>
          </a:r>
        </a:p>
      </dgm:t>
    </dgm:pt>
    <dgm:pt modelId="{2BC39E2C-BF30-4115-9AD8-B7B17F25A824}" type="parTrans" cxnId="{E75F9FEC-EA37-416B-B552-9CB9FA1E30A9}">
      <dgm:prSet/>
      <dgm:spPr/>
      <dgm:t>
        <a:bodyPr/>
        <a:lstStyle/>
        <a:p>
          <a:endParaRPr lang="en-US"/>
        </a:p>
      </dgm:t>
    </dgm:pt>
    <dgm:pt modelId="{EA205F20-F938-4A3E-8DDA-9BEC3B224425}" type="sibTrans" cxnId="{E75F9FEC-EA37-416B-B552-9CB9FA1E30A9}">
      <dgm:prSet/>
      <dgm:spPr/>
      <dgm:t>
        <a:bodyPr/>
        <a:lstStyle/>
        <a:p>
          <a:endParaRPr lang="en-US"/>
        </a:p>
      </dgm:t>
    </dgm:pt>
    <dgm:pt modelId="{9D3B1C41-6AD3-4ABC-9867-1ED86054990C}">
      <dgm:prSet phldrT="[Text]"/>
      <dgm:spPr/>
      <dgm:t>
        <a:bodyPr/>
        <a:lstStyle/>
        <a:p>
          <a:r>
            <a:rPr lang="en-US" dirty="0"/>
            <a:t>Supplies</a:t>
          </a:r>
        </a:p>
      </dgm:t>
    </dgm:pt>
    <dgm:pt modelId="{8D49D8C0-EAA8-4D03-8B7D-758FDEE41C18}" type="parTrans" cxnId="{7D44508F-854E-4315-B736-BC302DEBD23E}">
      <dgm:prSet/>
      <dgm:spPr/>
      <dgm:t>
        <a:bodyPr/>
        <a:lstStyle/>
        <a:p>
          <a:endParaRPr lang="en-US"/>
        </a:p>
      </dgm:t>
    </dgm:pt>
    <dgm:pt modelId="{7EC72C03-96D3-462A-BC31-AF26952F3BBA}" type="sibTrans" cxnId="{7D44508F-854E-4315-B736-BC302DEBD23E}">
      <dgm:prSet/>
      <dgm:spPr/>
      <dgm:t>
        <a:bodyPr/>
        <a:lstStyle/>
        <a:p>
          <a:endParaRPr lang="en-US"/>
        </a:p>
      </dgm:t>
    </dgm:pt>
    <dgm:pt modelId="{BF776804-EFDF-43BB-97E4-7F1657D4B3B3}">
      <dgm:prSet phldrT="[Text]"/>
      <dgm:spPr/>
      <dgm:t>
        <a:bodyPr/>
        <a:lstStyle/>
        <a:p>
          <a:r>
            <a:rPr lang="en-US" dirty="0"/>
            <a:t>Screening &amp; Testing </a:t>
          </a:r>
        </a:p>
      </dgm:t>
    </dgm:pt>
    <dgm:pt modelId="{4F538ABF-0965-42BB-A0BA-7348D18B8C1D}" type="parTrans" cxnId="{05AEDCB6-11A7-4E04-A603-CD30B4C7A0F0}">
      <dgm:prSet/>
      <dgm:spPr/>
      <dgm:t>
        <a:bodyPr/>
        <a:lstStyle/>
        <a:p>
          <a:endParaRPr lang="en-US"/>
        </a:p>
      </dgm:t>
    </dgm:pt>
    <dgm:pt modelId="{AECAC0EE-86ED-4FE2-9E83-CDB983D2BF09}" type="sibTrans" cxnId="{05AEDCB6-11A7-4E04-A603-CD30B4C7A0F0}">
      <dgm:prSet/>
      <dgm:spPr/>
      <dgm:t>
        <a:bodyPr/>
        <a:lstStyle/>
        <a:p>
          <a:endParaRPr lang="en-US"/>
        </a:p>
      </dgm:t>
    </dgm:pt>
    <dgm:pt modelId="{A9068E44-51BA-47B6-B86B-2EFA3DB9C5DA}">
      <dgm:prSet phldrT="[Text]"/>
      <dgm:spPr/>
      <dgm:t>
        <a:bodyPr/>
        <a:lstStyle/>
        <a:p>
          <a:r>
            <a:rPr lang="en-US" dirty="0"/>
            <a:t>Visual Signs</a:t>
          </a:r>
        </a:p>
      </dgm:t>
    </dgm:pt>
    <dgm:pt modelId="{A81EC8A9-2D98-48FF-AF51-E653DF91BFA3}" type="parTrans" cxnId="{246C6DE4-739F-489A-A7D5-FDB8A520CFB6}">
      <dgm:prSet/>
      <dgm:spPr/>
      <dgm:t>
        <a:bodyPr/>
        <a:lstStyle/>
        <a:p>
          <a:endParaRPr lang="en-US"/>
        </a:p>
      </dgm:t>
    </dgm:pt>
    <dgm:pt modelId="{8E2D608C-47A7-4118-85E7-D07E269F5260}" type="sibTrans" cxnId="{246C6DE4-739F-489A-A7D5-FDB8A520CFB6}">
      <dgm:prSet/>
      <dgm:spPr/>
      <dgm:t>
        <a:bodyPr/>
        <a:lstStyle/>
        <a:p>
          <a:endParaRPr lang="en-US"/>
        </a:p>
      </dgm:t>
    </dgm:pt>
    <dgm:pt modelId="{992A0D5F-896F-4FA4-B32D-4EC4EB2F4925}" type="pres">
      <dgm:prSet presAssocID="{F5708568-EF70-4605-A337-15B5E1EF314A}" presName="diagram" presStyleCnt="0">
        <dgm:presLayoutVars>
          <dgm:dir/>
          <dgm:resizeHandles val="exact"/>
        </dgm:presLayoutVars>
      </dgm:prSet>
      <dgm:spPr/>
    </dgm:pt>
    <dgm:pt modelId="{4207D7AC-2386-4C84-BC41-59155F8E5766}" type="pres">
      <dgm:prSet presAssocID="{92302BA1-AAB0-4B6B-9DA6-8AFCC4CE158C}" presName="node" presStyleLbl="node1" presStyleIdx="0" presStyleCnt="4">
        <dgm:presLayoutVars>
          <dgm:bulletEnabled val="1"/>
        </dgm:presLayoutVars>
      </dgm:prSet>
      <dgm:spPr/>
    </dgm:pt>
    <dgm:pt modelId="{D84A742B-73A5-450D-BF18-F498F139F2EB}" type="pres">
      <dgm:prSet presAssocID="{EA205F20-F938-4A3E-8DDA-9BEC3B224425}" presName="sibTrans" presStyleCnt="0"/>
      <dgm:spPr/>
    </dgm:pt>
    <dgm:pt modelId="{87F1F28D-A869-45D5-B781-B51E2A885395}" type="pres">
      <dgm:prSet presAssocID="{9D3B1C41-6AD3-4ABC-9867-1ED86054990C}" presName="node" presStyleLbl="node1" presStyleIdx="1" presStyleCnt="4">
        <dgm:presLayoutVars>
          <dgm:bulletEnabled val="1"/>
        </dgm:presLayoutVars>
      </dgm:prSet>
      <dgm:spPr/>
    </dgm:pt>
    <dgm:pt modelId="{BC42413B-AD12-43CE-AA54-08FF09E3979B}" type="pres">
      <dgm:prSet presAssocID="{7EC72C03-96D3-462A-BC31-AF26952F3BBA}" presName="sibTrans" presStyleCnt="0"/>
      <dgm:spPr/>
    </dgm:pt>
    <dgm:pt modelId="{B09B20A9-26D8-432B-8522-A12F679E64B4}" type="pres">
      <dgm:prSet presAssocID="{BF776804-EFDF-43BB-97E4-7F1657D4B3B3}" presName="node" presStyleLbl="node1" presStyleIdx="2" presStyleCnt="4">
        <dgm:presLayoutVars>
          <dgm:bulletEnabled val="1"/>
        </dgm:presLayoutVars>
      </dgm:prSet>
      <dgm:spPr/>
    </dgm:pt>
    <dgm:pt modelId="{201232A2-08F1-4729-A8AD-2A477390FCB5}" type="pres">
      <dgm:prSet presAssocID="{AECAC0EE-86ED-4FE2-9E83-CDB983D2BF09}" presName="sibTrans" presStyleCnt="0"/>
      <dgm:spPr/>
    </dgm:pt>
    <dgm:pt modelId="{32C75D2D-7492-4853-836F-0E492F85FB73}" type="pres">
      <dgm:prSet presAssocID="{A9068E44-51BA-47B6-B86B-2EFA3DB9C5DA}" presName="node" presStyleLbl="node1" presStyleIdx="3" presStyleCnt="4">
        <dgm:presLayoutVars>
          <dgm:bulletEnabled val="1"/>
        </dgm:presLayoutVars>
      </dgm:prSet>
      <dgm:spPr/>
    </dgm:pt>
  </dgm:ptLst>
  <dgm:cxnLst>
    <dgm:cxn modelId="{B3F0F407-56FB-4862-9EB9-F0E2C94B5AA2}" type="presOf" srcId="{BF776804-EFDF-43BB-97E4-7F1657D4B3B3}" destId="{B09B20A9-26D8-432B-8522-A12F679E64B4}" srcOrd="0" destOrd="0" presId="urn:microsoft.com/office/officeart/2005/8/layout/default"/>
    <dgm:cxn modelId="{14C1BE2C-9B05-461D-BCB6-EB1DFA59664B}" type="presOf" srcId="{A9068E44-51BA-47B6-B86B-2EFA3DB9C5DA}" destId="{32C75D2D-7492-4853-836F-0E492F85FB73}" srcOrd="0" destOrd="0" presId="urn:microsoft.com/office/officeart/2005/8/layout/default"/>
    <dgm:cxn modelId="{7D44508F-854E-4315-B736-BC302DEBD23E}" srcId="{F5708568-EF70-4605-A337-15B5E1EF314A}" destId="{9D3B1C41-6AD3-4ABC-9867-1ED86054990C}" srcOrd="1" destOrd="0" parTransId="{8D49D8C0-EAA8-4D03-8B7D-758FDEE41C18}" sibTransId="{7EC72C03-96D3-462A-BC31-AF26952F3BBA}"/>
    <dgm:cxn modelId="{9E99C996-78FA-451A-BFF2-95260928B5F1}" type="presOf" srcId="{92302BA1-AAB0-4B6B-9DA6-8AFCC4CE158C}" destId="{4207D7AC-2386-4C84-BC41-59155F8E5766}" srcOrd="0" destOrd="0" presId="urn:microsoft.com/office/officeart/2005/8/layout/default"/>
    <dgm:cxn modelId="{05AEDCB6-11A7-4E04-A603-CD30B4C7A0F0}" srcId="{F5708568-EF70-4605-A337-15B5E1EF314A}" destId="{BF776804-EFDF-43BB-97E4-7F1657D4B3B3}" srcOrd="2" destOrd="0" parTransId="{4F538ABF-0965-42BB-A0BA-7348D18B8C1D}" sibTransId="{AECAC0EE-86ED-4FE2-9E83-CDB983D2BF09}"/>
    <dgm:cxn modelId="{E2554CBA-C02F-4874-9D66-204C2B8EB89B}" type="presOf" srcId="{F5708568-EF70-4605-A337-15B5E1EF314A}" destId="{992A0D5F-896F-4FA4-B32D-4EC4EB2F4925}" srcOrd="0" destOrd="0" presId="urn:microsoft.com/office/officeart/2005/8/layout/default"/>
    <dgm:cxn modelId="{8B2394D3-BAD7-4F27-87FD-E6CC177DEAD7}" type="presOf" srcId="{9D3B1C41-6AD3-4ABC-9867-1ED86054990C}" destId="{87F1F28D-A869-45D5-B781-B51E2A885395}" srcOrd="0" destOrd="0" presId="urn:microsoft.com/office/officeart/2005/8/layout/default"/>
    <dgm:cxn modelId="{246C6DE4-739F-489A-A7D5-FDB8A520CFB6}" srcId="{F5708568-EF70-4605-A337-15B5E1EF314A}" destId="{A9068E44-51BA-47B6-B86B-2EFA3DB9C5DA}" srcOrd="3" destOrd="0" parTransId="{A81EC8A9-2D98-48FF-AF51-E653DF91BFA3}" sibTransId="{8E2D608C-47A7-4118-85E7-D07E269F5260}"/>
    <dgm:cxn modelId="{E75F9FEC-EA37-416B-B552-9CB9FA1E30A9}" srcId="{F5708568-EF70-4605-A337-15B5E1EF314A}" destId="{92302BA1-AAB0-4B6B-9DA6-8AFCC4CE158C}" srcOrd="0" destOrd="0" parTransId="{2BC39E2C-BF30-4115-9AD8-B7B17F25A824}" sibTransId="{EA205F20-F938-4A3E-8DDA-9BEC3B224425}"/>
    <dgm:cxn modelId="{CEC62956-8B58-42CF-B1C0-6D09905AE65E}" type="presParOf" srcId="{992A0D5F-896F-4FA4-B32D-4EC4EB2F4925}" destId="{4207D7AC-2386-4C84-BC41-59155F8E5766}" srcOrd="0" destOrd="0" presId="urn:microsoft.com/office/officeart/2005/8/layout/default"/>
    <dgm:cxn modelId="{F7D6C384-B840-4E8D-8D0A-73CC85CE3EB9}" type="presParOf" srcId="{992A0D5F-896F-4FA4-B32D-4EC4EB2F4925}" destId="{D84A742B-73A5-450D-BF18-F498F139F2EB}" srcOrd="1" destOrd="0" presId="urn:microsoft.com/office/officeart/2005/8/layout/default"/>
    <dgm:cxn modelId="{747D21BF-F9C2-4F3F-96BD-2254D717E00C}" type="presParOf" srcId="{992A0D5F-896F-4FA4-B32D-4EC4EB2F4925}" destId="{87F1F28D-A869-45D5-B781-B51E2A885395}" srcOrd="2" destOrd="0" presId="urn:microsoft.com/office/officeart/2005/8/layout/default"/>
    <dgm:cxn modelId="{7638D0E9-E487-4E46-AC8A-6B35C14AA477}" type="presParOf" srcId="{992A0D5F-896F-4FA4-B32D-4EC4EB2F4925}" destId="{BC42413B-AD12-43CE-AA54-08FF09E3979B}" srcOrd="3" destOrd="0" presId="urn:microsoft.com/office/officeart/2005/8/layout/default"/>
    <dgm:cxn modelId="{6B307401-BAC9-4227-9B85-6C20CA64C08F}" type="presParOf" srcId="{992A0D5F-896F-4FA4-B32D-4EC4EB2F4925}" destId="{B09B20A9-26D8-432B-8522-A12F679E64B4}" srcOrd="4" destOrd="0" presId="urn:microsoft.com/office/officeart/2005/8/layout/default"/>
    <dgm:cxn modelId="{749A940D-6E85-4EF0-9374-38E239C625DF}" type="presParOf" srcId="{992A0D5F-896F-4FA4-B32D-4EC4EB2F4925}" destId="{201232A2-08F1-4729-A8AD-2A477390FCB5}" srcOrd="5" destOrd="0" presId="urn:microsoft.com/office/officeart/2005/8/layout/default"/>
    <dgm:cxn modelId="{D6E28ACD-CE01-4DD3-8C9B-EAB418D3910C}" type="presParOf" srcId="{992A0D5F-896F-4FA4-B32D-4EC4EB2F4925}" destId="{32C75D2D-7492-4853-836F-0E492F85FB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68DB3E-2FD9-4412-BA96-623E95388E6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47288C1-9E83-4345-96AC-9684647D11A2}">
      <dgm:prSet phldrT="[Text]"/>
      <dgm:spPr/>
      <dgm:t>
        <a:bodyPr/>
        <a:lstStyle/>
        <a:p>
          <a:r>
            <a:rPr lang="en-US" dirty="0"/>
            <a:t>Symptoms</a:t>
          </a:r>
        </a:p>
      </dgm:t>
    </dgm:pt>
    <dgm:pt modelId="{AD503006-44C4-446C-AB27-2A1820B8F51F}" type="parTrans" cxnId="{CCE4DA5D-5B8A-48DC-AE95-EE46088C3707}">
      <dgm:prSet/>
      <dgm:spPr/>
      <dgm:t>
        <a:bodyPr/>
        <a:lstStyle/>
        <a:p>
          <a:endParaRPr lang="en-US"/>
        </a:p>
      </dgm:t>
    </dgm:pt>
    <dgm:pt modelId="{C337E81C-5D8B-4A8A-9797-662406A7DA06}" type="sibTrans" cxnId="{CCE4DA5D-5B8A-48DC-AE95-EE46088C3707}">
      <dgm:prSet/>
      <dgm:spPr/>
      <dgm:t>
        <a:bodyPr/>
        <a:lstStyle/>
        <a:p>
          <a:endParaRPr lang="en-US"/>
        </a:p>
      </dgm:t>
    </dgm:pt>
    <dgm:pt modelId="{AF49EFDF-C725-480C-A5E4-AEEEA6F8EC63}">
      <dgm:prSet phldrT="[Text]"/>
      <dgm:spPr/>
      <dgm:t>
        <a:bodyPr/>
        <a:lstStyle/>
        <a:p>
          <a:r>
            <a:rPr lang="en-US" dirty="0"/>
            <a:t>Difficulty breathing</a:t>
          </a:r>
        </a:p>
      </dgm:t>
    </dgm:pt>
    <dgm:pt modelId="{A8986FF5-793D-4B37-B287-15493BB0A69F}" type="parTrans" cxnId="{50956373-52C2-4EBE-A303-FF0006D04246}">
      <dgm:prSet/>
      <dgm:spPr/>
      <dgm:t>
        <a:bodyPr/>
        <a:lstStyle/>
        <a:p>
          <a:endParaRPr lang="en-US"/>
        </a:p>
      </dgm:t>
    </dgm:pt>
    <dgm:pt modelId="{E89955E5-C753-41A6-8F8A-FE08455068E7}" type="sibTrans" cxnId="{50956373-52C2-4EBE-A303-FF0006D04246}">
      <dgm:prSet/>
      <dgm:spPr/>
      <dgm:t>
        <a:bodyPr/>
        <a:lstStyle/>
        <a:p>
          <a:endParaRPr lang="en-US"/>
        </a:p>
      </dgm:t>
    </dgm:pt>
    <dgm:pt modelId="{FE0D667F-7CF6-42E3-93C7-9DD3CA5DB7E5}">
      <dgm:prSet phldrT="[Text]"/>
      <dgm:spPr/>
      <dgm:t>
        <a:bodyPr/>
        <a:lstStyle/>
        <a:p>
          <a:r>
            <a:rPr lang="en-US" dirty="0"/>
            <a:t>Shortness of breath</a:t>
          </a:r>
        </a:p>
      </dgm:t>
    </dgm:pt>
    <dgm:pt modelId="{FB5B3A4C-2565-4502-9EFA-7EC9B22BEBC2}" type="parTrans" cxnId="{3F6B784B-E1E4-4820-B4BF-277498CDAD0A}">
      <dgm:prSet/>
      <dgm:spPr/>
      <dgm:t>
        <a:bodyPr/>
        <a:lstStyle/>
        <a:p>
          <a:endParaRPr lang="en-US"/>
        </a:p>
      </dgm:t>
    </dgm:pt>
    <dgm:pt modelId="{BE725556-C051-45B3-A178-EABBDFE027B3}" type="sibTrans" cxnId="{3F6B784B-E1E4-4820-B4BF-277498CDAD0A}">
      <dgm:prSet/>
      <dgm:spPr/>
      <dgm:t>
        <a:bodyPr/>
        <a:lstStyle/>
        <a:p>
          <a:endParaRPr lang="en-US"/>
        </a:p>
      </dgm:t>
    </dgm:pt>
    <dgm:pt modelId="{C504D0C7-B19C-4B1C-9053-87E32D0614B9}">
      <dgm:prSet phldrT="[Text]"/>
      <dgm:spPr/>
      <dgm:t>
        <a:bodyPr/>
        <a:lstStyle/>
        <a:p>
          <a:r>
            <a:rPr lang="en-US" dirty="0"/>
            <a:t>Coughing</a:t>
          </a:r>
        </a:p>
      </dgm:t>
    </dgm:pt>
    <dgm:pt modelId="{A3A7076D-5202-4922-A97A-F645D86F76D4}" type="parTrans" cxnId="{D02B56E2-3274-4740-ACED-01E90CD9FA24}">
      <dgm:prSet/>
      <dgm:spPr/>
      <dgm:t>
        <a:bodyPr/>
        <a:lstStyle/>
        <a:p>
          <a:endParaRPr lang="en-US"/>
        </a:p>
      </dgm:t>
    </dgm:pt>
    <dgm:pt modelId="{86E5E873-F702-4A8E-8F36-9D8F13AD468E}" type="sibTrans" cxnId="{D02B56E2-3274-4740-ACED-01E90CD9FA24}">
      <dgm:prSet/>
      <dgm:spPr/>
      <dgm:t>
        <a:bodyPr/>
        <a:lstStyle/>
        <a:p>
          <a:endParaRPr lang="en-US"/>
        </a:p>
      </dgm:t>
    </dgm:pt>
    <dgm:pt modelId="{E9FA9D6B-AFEC-43FA-82C7-E4C710B8B579}" type="pres">
      <dgm:prSet presAssocID="{F368DB3E-2FD9-4412-BA96-623E95388E6D}" presName="Name0" presStyleCnt="0">
        <dgm:presLayoutVars>
          <dgm:chPref val="1"/>
          <dgm:dir/>
          <dgm:animOne val="branch"/>
          <dgm:animLvl val="lvl"/>
          <dgm:resizeHandles val="exact"/>
        </dgm:presLayoutVars>
      </dgm:prSet>
      <dgm:spPr/>
    </dgm:pt>
    <dgm:pt modelId="{188E88EB-9DC2-40DF-97CE-E078641C1622}" type="pres">
      <dgm:prSet presAssocID="{147288C1-9E83-4345-96AC-9684647D11A2}" presName="root1" presStyleCnt="0"/>
      <dgm:spPr/>
    </dgm:pt>
    <dgm:pt modelId="{BF732F88-A855-4F37-8086-FC909750178E}" type="pres">
      <dgm:prSet presAssocID="{147288C1-9E83-4345-96AC-9684647D11A2}" presName="LevelOneTextNode" presStyleLbl="node0" presStyleIdx="0" presStyleCnt="1">
        <dgm:presLayoutVars>
          <dgm:chPref val="3"/>
        </dgm:presLayoutVars>
      </dgm:prSet>
      <dgm:spPr/>
    </dgm:pt>
    <dgm:pt modelId="{6902E0DA-A372-49DC-AC10-5A8F943FC9CB}" type="pres">
      <dgm:prSet presAssocID="{147288C1-9E83-4345-96AC-9684647D11A2}" presName="level2hierChild" presStyleCnt="0"/>
      <dgm:spPr/>
    </dgm:pt>
    <dgm:pt modelId="{5B819055-C5BB-4930-9986-3BE571280845}" type="pres">
      <dgm:prSet presAssocID="{A3A7076D-5202-4922-A97A-F645D86F76D4}" presName="conn2-1" presStyleLbl="parChTrans1D2" presStyleIdx="0" presStyleCnt="3"/>
      <dgm:spPr/>
    </dgm:pt>
    <dgm:pt modelId="{E0A064A7-50F2-4FEB-A408-8DA0D837C903}" type="pres">
      <dgm:prSet presAssocID="{A3A7076D-5202-4922-A97A-F645D86F76D4}" presName="connTx" presStyleLbl="parChTrans1D2" presStyleIdx="0" presStyleCnt="3"/>
      <dgm:spPr/>
    </dgm:pt>
    <dgm:pt modelId="{79267FF7-0ADE-430F-A221-CE2B5F3BC934}" type="pres">
      <dgm:prSet presAssocID="{C504D0C7-B19C-4B1C-9053-87E32D0614B9}" presName="root2" presStyleCnt="0"/>
      <dgm:spPr/>
    </dgm:pt>
    <dgm:pt modelId="{258A935A-C49D-442B-A9C4-93B4F23393B7}" type="pres">
      <dgm:prSet presAssocID="{C504D0C7-B19C-4B1C-9053-87E32D0614B9}" presName="LevelTwoTextNode" presStyleLbl="node2" presStyleIdx="0" presStyleCnt="3">
        <dgm:presLayoutVars>
          <dgm:chPref val="3"/>
        </dgm:presLayoutVars>
      </dgm:prSet>
      <dgm:spPr/>
    </dgm:pt>
    <dgm:pt modelId="{9B5DB95D-D8AE-467A-B2F0-32C131583898}" type="pres">
      <dgm:prSet presAssocID="{C504D0C7-B19C-4B1C-9053-87E32D0614B9}" presName="level3hierChild" presStyleCnt="0"/>
      <dgm:spPr/>
    </dgm:pt>
    <dgm:pt modelId="{43C01EB9-36A4-497A-B60A-BE34659C2B81}" type="pres">
      <dgm:prSet presAssocID="{A8986FF5-793D-4B37-B287-15493BB0A69F}" presName="conn2-1" presStyleLbl="parChTrans1D2" presStyleIdx="1" presStyleCnt="3"/>
      <dgm:spPr/>
    </dgm:pt>
    <dgm:pt modelId="{3CF0E13F-E222-4F46-BFC8-CB1E923292B8}" type="pres">
      <dgm:prSet presAssocID="{A8986FF5-793D-4B37-B287-15493BB0A69F}" presName="connTx" presStyleLbl="parChTrans1D2" presStyleIdx="1" presStyleCnt="3"/>
      <dgm:spPr/>
    </dgm:pt>
    <dgm:pt modelId="{333F2F44-01E7-462C-B893-47A8D6EDD0CF}" type="pres">
      <dgm:prSet presAssocID="{AF49EFDF-C725-480C-A5E4-AEEEA6F8EC63}" presName="root2" presStyleCnt="0"/>
      <dgm:spPr/>
    </dgm:pt>
    <dgm:pt modelId="{F1BD1020-4F92-4265-B76E-B0BD8053C633}" type="pres">
      <dgm:prSet presAssocID="{AF49EFDF-C725-480C-A5E4-AEEEA6F8EC63}" presName="LevelTwoTextNode" presStyleLbl="node2" presStyleIdx="1" presStyleCnt="3">
        <dgm:presLayoutVars>
          <dgm:chPref val="3"/>
        </dgm:presLayoutVars>
      </dgm:prSet>
      <dgm:spPr/>
    </dgm:pt>
    <dgm:pt modelId="{4C9A58B3-DAF6-4470-95C7-28E2452D69FB}" type="pres">
      <dgm:prSet presAssocID="{AF49EFDF-C725-480C-A5E4-AEEEA6F8EC63}" presName="level3hierChild" presStyleCnt="0"/>
      <dgm:spPr/>
    </dgm:pt>
    <dgm:pt modelId="{FBE6CA51-ECDD-4D15-ADD6-24943CA3404B}" type="pres">
      <dgm:prSet presAssocID="{FB5B3A4C-2565-4502-9EFA-7EC9B22BEBC2}" presName="conn2-1" presStyleLbl="parChTrans1D2" presStyleIdx="2" presStyleCnt="3"/>
      <dgm:spPr/>
    </dgm:pt>
    <dgm:pt modelId="{4EFEF8D7-36F4-4BDA-97A6-5DC27D407908}" type="pres">
      <dgm:prSet presAssocID="{FB5B3A4C-2565-4502-9EFA-7EC9B22BEBC2}" presName="connTx" presStyleLbl="parChTrans1D2" presStyleIdx="2" presStyleCnt="3"/>
      <dgm:spPr/>
    </dgm:pt>
    <dgm:pt modelId="{BFB48563-BABC-42DB-B853-1A7056157125}" type="pres">
      <dgm:prSet presAssocID="{FE0D667F-7CF6-42E3-93C7-9DD3CA5DB7E5}" presName="root2" presStyleCnt="0"/>
      <dgm:spPr/>
    </dgm:pt>
    <dgm:pt modelId="{C15EA193-619D-48D4-A86D-8922C5CD63DF}" type="pres">
      <dgm:prSet presAssocID="{FE0D667F-7CF6-42E3-93C7-9DD3CA5DB7E5}" presName="LevelTwoTextNode" presStyleLbl="node2" presStyleIdx="2" presStyleCnt="3">
        <dgm:presLayoutVars>
          <dgm:chPref val="3"/>
        </dgm:presLayoutVars>
      </dgm:prSet>
      <dgm:spPr/>
    </dgm:pt>
    <dgm:pt modelId="{9F3C8ADB-346B-4F04-AAF2-652872738D69}" type="pres">
      <dgm:prSet presAssocID="{FE0D667F-7CF6-42E3-93C7-9DD3CA5DB7E5}" presName="level3hierChild" presStyleCnt="0"/>
      <dgm:spPr/>
    </dgm:pt>
  </dgm:ptLst>
  <dgm:cxnLst>
    <dgm:cxn modelId="{53196D0F-8DD9-4300-809B-48C0E7732432}" type="presOf" srcId="{A8986FF5-793D-4B37-B287-15493BB0A69F}" destId="{3CF0E13F-E222-4F46-BFC8-CB1E923292B8}" srcOrd="1" destOrd="0" presId="urn:microsoft.com/office/officeart/2008/layout/HorizontalMultiLevelHierarchy"/>
    <dgm:cxn modelId="{4A7CC615-4725-4274-ACB8-555AECC8777D}" type="presOf" srcId="{FE0D667F-7CF6-42E3-93C7-9DD3CA5DB7E5}" destId="{C15EA193-619D-48D4-A86D-8922C5CD63DF}" srcOrd="0" destOrd="0" presId="urn:microsoft.com/office/officeart/2008/layout/HorizontalMultiLevelHierarchy"/>
    <dgm:cxn modelId="{3108A91E-5794-484D-B12F-02B76915592F}" type="presOf" srcId="{C504D0C7-B19C-4B1C-9053-87E32D0614B9}" destId="{258A935A-C49D-442B-A9C4-93B4F23393B7}" srcOrd="0" destOrd="0" presId="urn:microsoft.com/office/officeart/2008/layout/HorizontalMultiLevelHierarchy"/>
    <dgm:cxn modelId="{E8D8C436-6A06-4D64-AF06-DFA0EABCA977}" type="presOf" srcId="{A3A7076D-5202-4922-A97A-F645D86F76D4}" destId="{E0A064A7-50F2-4FEB-A408-8DA0D837C903}" srcOrd="1" destOrd="0" presId="urn:microsoft.com/office/officeart/2008/layout/HorizontalMultiLevelHierarchy"/>
    <dgm:cxn modelId="{3F6B784B-E1E4-4820-B4BF-277498CDAD0A}" srcId="{147288C1-9E83-4345-96AC-9684647D11A2}" destId="{FE0D667F-7CF6-42E3-93C7-9DD3CA5DB7E5}" srcOrd="2" destOrd="0" parTransId="{FB5B3A4C-2565-4502-9EFA-7EC9B22BEBC2}" sibTransId="{BE725556-C051-45B3-A178-EABBDFE027B3}"/>
    <dgm:cxn modelId="{CCE4DA5D-5B8A-48DC-AE95-EE46088C3707}" srcId="{F368DB3E-2FD9-4412-BA96-623E95388E6D}" destId="{147288C1-9E83-4345-96AC-9684647D11A2}" srcOrd="0" destOrd="0" parTransId="{AD503006-44C4-446C-AB27-2A1820B8F51F}" sibTransId="{C337E81C-5D8B-4A8A-9797-662406A7DA06}"/>
    <dgm:cxn modelId="{9DB55470-84B6-4647-928F-9E218C1A6B6E}" type="presOf" srcId="{A8986FF5-793D-4B37-B287-15493BB0A69F}" destId="{43C01EB9-36A4-497A-B60A-BE34659C2B81}" srcOrd="0" destOrd="0" presId="urn:microsoft.com/office/officeart/2008/layout/HorizontalMultiLevelHierarchy"/>
    <dgm:cxn modelId="{50956373-52C2-4EBE-A303-FF0006D04246}" srcId="{147288C1-9E83-4345-96AC-9684647D11A2}" destId="{AF49EFDF-C725-480C-A5E4-AEEEA6F8EC63}" srcOrd="1" destOrd="0" parTransId="{A8986FF5-793D-4B37-B287-15493BB0A69F}" sibTransId="{E89955E5-C753-41A6-8F8A-FE08455068E7}"/>
    <dgm:cxn modelId="{87070F89-F511-45BF-A7EA-785369299525}" type="presOf" srcId="{A3A7076D-5202-4922-A97A-F645D86F76D4}" destId="{5B819055-C5BB-4930-9986-3BE571280845}" srcOrd="0" destOrd="0" presId="urn:microsoft.com/office/officeart/2008/layout/HorizontalMultiLevelHierarchy"/>
    <dgm:cxn modelId="{91AE23A8-F05E-4820-9DC3-C5A745778209}" type="presOf" srcId="{FB5B3A4C-2565-4502-9EFA-7EC9B22BEBC2}" destId="{4EFEF8D7-36F4-4BDA-97A6-5DC27D407908}" srcOrd="1" destOrd="0" presId="urn:microsoft.com/office/officeart/2008/layout/HorizontalMultiLevelHierarchy"/>
    <dgm:cxn modelId="{9D53DDC7-CA13-4E81-9EA3-3A4864D97F70}" type="presOf" srcId="{FB5B3A4C-2565-4502-9EFA-7EC9B22BEBC2}" destId="{FBE6CA51-ECDD-4D15-ADD6-24943CA3404B}" srcOrd="0" destOrd="0" presId="urn:microsoft.com/office/officeart/2008/layout/HorizontalMultiLevelHierarchy"/>
    <dgm:cxn modelId="{013EB6D9-4BC4-4476-846B-8B3DB333B0A9}" type="presOf" srcId="{F368DB3E-2FD9-4412-BA96-623E95388E6D}" destId="{E9FA9D6B-AFEC-43FA-82C7-E4C710B8B579}" srcOrd="0" destOrd="0" presId="urn:microsoft.com/office/officeart/2008/layout/HorizontalMultiLevelHierarchy"/>
    <dgm:cxn modelId="{4714B5E0-13F7-4A2F-A588-84F5229F46DB}" type="presOf" srcId="{AF49EFDF-C725-480C-A5E4-AEEEA6F8EC63}" destId="{F1BD1020-4F92-4265-B76E-B0BD8053C633}" srcOrd="0" destOrd="0" presId="urn:microsoft.com/office/officeart/2008/layout/HorizontalMultiLevelHierarchy"/>
    <dgm:cxn modelId="{D02B56E2-3274-4740-ACED-01E90CD9FA24}" srcId="{147288C1-9E83-4345-96AC-9684647D11A2}" destId="{C504D0C7-B19C-4B1C-9053-87E32D0614B9}" srcOrd="0" destOrd="0" parTransId="{A3A7076D-5202-4922-A97A-F645D86F76D4}" sibTransId="{86E5E873-F702-4A8E-8F36-9D8F13AD468E}"/>
    <dgm:cxn modelId="{31B41DE3-C436-473D-9FEC-575414CF60B0}" type="presOf" srcId="{147288C1-9E83-4345-96AC-9684647D11A2}" destId="{BF732F88-A855-4F37-8086-FC909750178E}" srcOrd="0" destOrd="0" presId="urn:microsoft.com/office/officeart/2008/layout/HorizontalMultiLevelHierarchy"/>
    <dgm:cxn modelId="{7BC167EA-7652-4929-BE3C-E1A3522D54A5}" type="presParOf" srcId="{E9FA9D6B-AFEC-43FA-82C7-E4C710B8B579}" destId="{188E88EB-9DC2-40DF-97CE-E078641C1622}" srcOrd="0" destOrd="0" presId="urn:microsoft.com/office/officeart/2008/layout/HorizontalMultiLevelHierarchy"/>
    <dgm:cxn modelId="{5A70CC81-E3AF-4D32-A530-02498B9DC696}" type="presParOf" srcId="{188E88EB-9DC2-40DF-97CE-E078641C1622}" destId="{BF732F88-A855-4F37-8086-FC909750178E}" srcOrd="0" destOrd="0" presId="urn:microsoft.com/office/officeart/2008/layout/HorizontalMultiLevelHierarchy"/>
    <dgm:cxn modelId="{AC64999C-9D91-44F3-83F2-D249E01CF23F}" type="presParOf" srcId="{188E88EB-9DC2-40DF-97CE-E078641C1622}" destId="{6902E0DA-A372-49DC-AC10-5A8F943FC9CB}" srcOrd="1" destOrd="0" presId="urn:microsoft.com/office/officeart/2008/layout/HorizontalMultiLevelHierarchy"/>
    <dgm:cxn modelId="{F59AA180-2EEB-4BA8-B970-97A155B7568C}" type="presParOf" srcId="{6902E0DA-A372-49DC-AC10-5A8F943FC9CB}" destId="{5B819055-C5BB-4930-9986-3BE571280845}" srcOrd="0" destOrd="0" presId="urn:microsoft.com/office/officeart/2008/layout/HorizontalMultiLevelHierarchy"/>
    <dgm:cxn modelId="{7616067A-C041-4993-8BE4-D3E8DB69EC53}" type="presParOf" srcId="{5B819055-C5BB-4930-9986-3BE571280845}" destId="{E0A064A7-50F2-4FEB-A408-8DA0D837C903}" srcOrd="0" destOrd="0" presId="urn:microsoft.com/office/officeart/2008/layout/HorizontalMultiLevelHierarchy"/>
    <dgm:cxn modelId="{B4956B37-332B-49FA-B0E4-B287C29A1A45}" type="presParOf" srcId="{6902E0DA-A372-49DC-AC10-5A8F943FC9CB}" destId="{79267FF7-0ADE-430F-A221-CE2B5F3BC934}" srcOrd="1" destOrd="0" presId="urn:microsoft.com/office/officeart/2008/layout/HorizontalMultiLevelHierarchy"/>
    <dgm:cxn modelId="{0FA58BDA-527C-4282-942F-424131B94E4A}" type="presParOf" srcId="{79267FF7-0ADE-430F-A221-CE2B5F3BC934}" destId="{258A935A-C49D-442B-A9C4-93B4F23393B7}" srcOrd="0" destOrd="0" presId="urn:microsoft.com/office/officeart/2008/layout/HorizontalMultiLevelHierarchy"/>
    <dgm:cxn modelId="{92705AA4-4F26-4C03-BEC0-CA41B3496344}" type="presParOf" srcId="{79267FF7-0ADE-430F-A221-CE2B5F3BC934}" destId="{9B5DB95D-D8AE-467A-B2F0-32C131583898}" srcOrd="1" destOrd="0" presId="urn:microsoft.com/office/officeart/2008/layout/HorizontalMultiLevelHierarchy"/>
    <dgm:cxn modelId="{31137D92-89D6-45D6-A767-32F5C352CDB2}" type="presParOf" srcId="{6902E0DA-A372-49DC-AC10-5A8F943FC9CB}" destId="{43C01EB9-36A4-497A-B60A-BE34659C2B81}" srcOrd="2" destOrd="0" presId="urn:microsoft.com/office/officeart/2008/layout/HorizontalMultiLevelHierarchy"/>
    <dgm:cxn modelId="{8B7334F4-2E8A-47C5-AA6C-649587B6AB10}" type="presParOf" srcId="{43C01EB9-36A4-497A-B60A-BE34659C2B81}" destId="{3CF0E13F-E222-4F46-BFC8-CB1E923292B8}" srcOrd="0" destOrd="0" presId="urn:microsoft.com/office/officeart/2008/layout/HorizontalMultiLevelHierarchy"/>
    <dgm:cxn modelId="{DEBBE368-9787-46B5-B125-4A6FEB8F5150}" type="presParOf" srcId="{6902E0DA-A372-49DC-AC10-5A8F943FC9CB}" destId="{333F2F44-01E7-462C-B893-47A8D6EDD0CF}" srcOrd="3" destOrd="0" presId="urn:microsoft.com/office/officeart/2008/layout/HorizontalMultiLevelHierarchy"/>
    <dgm:cxn modelId="{2CEE57D4-8FA4-41B9-AB50-8F906F568BFA}" type="presParOf" srcId="{333F2F44-01E7-462C-B893-47A8D6EDD0CF}" destId="{F1BD1020-4F92-4265-B76E-B0BD8053C633}" srcOrd="0" destOrd="0" presId="urn:microsoft.com/office/officeart/2008/layout/HorizontalMultiLevelHierarchy"/>
    <dgm:cxn modelId="{B4333EA2-86C6-4A95-A87E-19552359C786}" type="presParOf" srcId="{333F2F44-01E7-462C-B893-47A8D6EDD0CF}" destId="{4C9A58B3-DAF6-4470-95C7-28E2452D69FB}" srcOrd="1" destOrd="0" presId="urn:microsoft.com/office/officeart/2008/layout/HorizontalMultiLevelHierarchy"/>
    <dgm:cxn modelId="{FE28B8DF-6E93-40A0-8D33-C292CA12E8A4}" type="presParOf" srcId="{6902E0DA-A372-49DC-AC10-5A8F943FC9CB}" destId="{FBE6CA51-ECDD-4D15-ADD6-24943CA3404B}" srcOrd="4" destOrd="0" presId="urn:microsoft.com/office/officeart/2008/layout/HorizontalMultiLevelHierarchy"/>
    <dgm:cxn modelId="{3C42AF7A-A7C7-4CF7-B607-D5F3CD5480F4}" type="presParOf" srcId="{FBE6CA51-ECDD-4D15-ADD6-24943CA3404B}" destId="{4EFEF8D7-36F4-4BDA-97A6-5DC27D407908}" srcOrd="0" destOrd="0" presId="urn:microsoft.com/office/officeart/2008/layout/HorizontalMultiLevelHierarchy"/>
    <dgm:cxn modelId="{A9D8A869-9897-480B-9ACC-C16C2F489F7D}" type="presParOf" srcId="{6902E0DA-A372-49DC-AC10-5A8F943FC9CB}" destId="{BFB48563-BABC-42DB-B853-1A7056157125}" srcOrd="5" destOrd="0" presId="urn:microsoft.com/office/officeart/2008/layout/HorizontalMultiLevelHierarchy"/>
    <dgm:cxn modelId="{69B5942C-D517-442C-92A2-FDD3E5669E6F}" type="presParOf" srcId="{BFB48563-BABC-42DB-B853-1A7056157125}" destId="{C15EA193-619D-48D4-A86D-8922C5CD63DF}" srcOrd="0" destOrd="0" presId="urn:microsoft.com/office/officeart/2008/layout/HorizontalMultiLevelHierarchy"/>
    <dgm:cxn modelId="{8460BB14-EDAC-4C09-B3FE-2599FF1EB6B4}" type="presParOf" srcId="{BFB48563-BABC-42DB-B853-1A7056157125}" destId="{9F3C8ADB-346B-4F04-AAF2-652872738D6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14BAFB-395F-401C-B147-059E94E42FF5}" type="doc">
      <dgm:prSet loTypeId="urn:microsoft.com/office/officeart/2008/layout/RadialCluster" loCatId="cycle" qsTypeId="urn:microsoft.com/office/officeart/2005/8/quickstyle/3d1" qsCatId="3D" csTypeId="urn:microsoft.com/office/officeart/2005/8/colors/accent1_2" csCatId="accent1" phldr="1"/>
      <dgm:spPr/>
      <dgm:t>
        <a:bodyPr/>
        <a:lstStyle/>
        <a:p>
          <a:endParaRPr lang="en-US"/>
        </a:p>
      </dgm:t>
    </dgm:pt>
    <dgm:pt modelId="{2740F800-7DBE-4785-A8C8-BB1FFEA2C1D1}">
      <dgm:prSet phldrT="[Text]"/>
      <dgm:spPr/>
      <dgm:t>
        <a:bodyPr/>
        <a:lstStyle/>
        <a:p>
          <a:r>
            <a:rPr lang="en-US" b="1" dirty="0">
              <a:ln>
                <a:noFill/>
              </a:ln>
              <a:solidFill>
                <a:schemeClr val="bg1"/>
              </a:solidFill>
            </a:rPr>
            <a:t>COVID-19 &amp; LOHPs</a:t>
          </a:r>
          <a:endParaRPr lang="en-US" dirty="0">
            <a:ln>
              <a:noFill/>
            </a:ln>
            <a:solidFill>
              <a:schemeClr val="bg1"/>
            </a:solidFill>
          </a:endParaRPr>
        </a:p>
      </dgm:t>
    </dgm:pt>
    <dgm:pt modelId="{61E1FC5F-8314-4568-A972-237B9E6F7501}" type="parTrans" cxnId="{F8A1E4F0-445A-49C0-BE6A-E0E26F82977B}">
      <dgm:prSet/>
      <dgm:spPr/>
      <dgm:t>
        <a:bodyPr/>
        <a:lstStyle/>
        <a:p>
          <a:endParaRPr lang="en-US">
            <a:ln>
              <a:noFill/>
            </a:ln>
          </a:endParaRPr>
        </a:p>
      </dgm:t>
    </dgm:pt>
    <dgm:pt modelId="{9008040C-E471-4A17-AA03-BE20CE086640}" type="sibTrans" cxnId="{F8A1E4F0-445A-49C0-BE6A-E0E26F82977B}">
      <dgm:prSet/>
      <dgm:spPr/>
      <dgm:t>
        <a:bodyPr/>
        <a:lstStyle/>
        <a:p>
          <a:endParaRPr lang="en-US">
            <a:ln>
              <a:noFill/>
            </a:ln>
          </a:endParaRPr>
        </a:p>
      </dgm:t>
    </dgm:pt>
    <dgm:pt modelId="{8B6A9D6E-5308-47EE-A23F-0E042B2B3CA9}">
      <dgm:prSet phldrT="[Text]"/>
      <dgm:spPr/>
      <dgm:t>
        <a:bodyPr/>
        <a:lstStyle/>
        <a:p>
          <a:r>
            <a:rPr lang="en-US" dirty="0">
              <a:ln>
                <a:noFill/>
              </a:ln>
            </a:rPr>
            <a:t>Think of Prop 56 activities</a:t>
          </a:r>
        </a:p>
      </dgm:t>
    </dgm:pt>
    <dgm:pt modelId="{476E5972-53C1-4286-BD61-26818A30CBD3}" type="parTrans" cxnId="{B81BE65C-C9CA-4ED4-8E37-4F82A2E3F90D}">
      <dgm:prSet/>
      <dgm:spPr/>
      <dgm:t>
        <a:bodyPr/>
        <a:lstStyle/>
        <a:p>
          <a:endParaRPr lang="en-US">
            <a:ln>
              <a:noFill/>
            </a:ln>
          </a:endParaRPr>
        </a:p>
      </dgm:t>
    </dgm:pt>
    <dgm:pt modelId="{5C0ACF42-3B10-44BE-8F0F-176FAD6F79AC}" type="sibTrans" cxnId="{B81BE65C-C9CA-4ED4-8E37-4F82A2E3F90D}">
      <dgm:prSet/>
      <dgm:spPr/>
      <dgm:t>
        <a:bodyPr/>
        <a:lstStyle/>
        <a:p>
          <a:endParaRPr lang="en-US">
            <a:ln>
              <a:noFill/>
            </a:ln>
          </a:endParaRPr>
        </a:p>
      </dgm:t>
    </dgm:pt>
    <dgm:pt modelId="{DFD09621-157D-4B14-B1C6-5094B9A63BE8}">
      <dgm:prSet phldrT="[Text]"/>
      <dgm:spPr/>
      <dgm:t>
        <a:bodyPr/>
        <a:lstStyle/>
        <a:p>
          <a:r>
            <a:rPr lang="en-US" dirty="0">
              <a:ln>
                <a:noFill/>
              </a:ln>
            </a:rPr>
            <a:t>Training</a:t>
          </a:r>
        </a:p>
      </dgm:t>
    </dgm:pt>
    <dgm:pt modelId="{38FCCCEF-1B43-4957-9586-1D39EE71C698}" type="parTrans" cxnId="{28E514AB-4B24-4BE5-A422-4AA92C243062}">
      <dgm:prSet/>
      <dgm:spPr/>
      <dgm:t>
        <a:bodyPr/>
        <a:lstStyle/>
        <a:p>
          <a:endParaRPr lang="en-US">
            <a:ln>
              <a:noFill/>
            </a:ln>
          </a:endParaRPr>
        </a:p>
      </dgm:t>
    </dgm:pt>
    <dgm:pt modelId="{69188D77-3F65-4F92-9B58-49CF17734731}" type="sibTrans" cxnId="{28E514AB-4B24-4BE5-A422-4AA92C243062}">
      <dgm:prSet/>
      <dgm:spPr/>
      <dgm:t>
        <a:bodyPr/>
        <a:lstStyle/>
        <a:p>
          <a:endParaRPr lang="en-US">
            <a:ln>
              <a:noFill/>
            </a:ln>
          </a:endParaRPr>
        </a:p>
      </dgm:t>
    </dgm:pt>
    <dgm:pt modelId="{A2798688-73A6-4FF5-8EFF-23B1821B89BC}">
      <dgm:prSet phldrT="[Text]"/>
      <dgm:spPr/>
      <dgm:t>
        <a:bodyPr/>
        <a:lstStyle/>
        <a:p>
          <a:r>
            <a:rPr lang="en-US" dirty="0">
              <a:ln>
                <a:noFill/>
              </a:ln>
            </a:rPr>
            <a:t>Deployed to other public health functions</a:t>
          </a:r>
        </a:p>
      </dgm:t>
    </dgm:pt>
    <dgm:pt modelId="{168FD14B-1619-49DA-949E-9CE451A18640}" type="parTrans" cxnId="{49423BA2-9CB5-4905-B02E-9558D72BA614}">
      <dgm:prSet/>
      <dgm:spPr/>
      <dgm:t>
        <a:bodyPr/>
        <a:lstStyle/>
        <a:p>
          <a:endParaRPr lang="en-US">
            <a:ln>
              <a:noFill/>
            </a:ln>
          </a:endParaRPr>
        </a:p>
      </dgm:t>
    </dgm:pt>
    <dgm:pt modelId="{A813E602-1105-4602-B922-8469A01E1DBE}" type="sibTrans" cxnId="{49423BA2-9CB5-4905-B02E-9558D72BA614}">
      <dgm:prSet/>
      <dgm:spPr/>
      <dgm:t>
        <a:bodyPr/>
        <a:lstStyle/>
        <a:p>
          <a:endParaRPr lang="en-US">
            <a:ln>
              <a:noFill/>
            </a:ln>
          </a:endParaRPr>
        </a:p>
      </dgm:t>
    </dgm:pt>
    <dgm:pt modelId="{823BB4E8-9F73-4ADD-84F4-7F554DA5B00E}">
      <dgm:prSet phldrT="[Text]"/>
      <dgm:spPr/>
      <dgm:t>
        <a:bodyPr/>
        <a:lstStyle/>
        <a:p>
          <a:r>
            <a:rPr lang="en-US" dirty="0">
              <a:ln>
                <a:noFill/>
              </a:ln>
            </a:rPr>
            <a:t>Provide resources to answer questions</a:t>
          </a:r>
        </a:p>
      </dgm:t>
    </dgm:pt>
    <dgm:pt modelId="{B820F0AA-2365-4882-A4B0-112176DC0105}" type="parTrans" cxnId="{B0122BD8-6148-49BA-BFAB-D9AE4FFD5269}">
      <dgm:prSet/>
      <dgm:spPr/>
      <dgm:t>
        <a:bodyPr/>
        <a:lstStyle/>
        <a:p>
          <a:endParaRPr lang="en-US">
            <a:ln>
              <a:noFill/>
            </a:ln>
          </a:endParaRPr>
        </a:p>
      </dgm:t>
    </dgm:pt>
    <dgm:pt modelId="{9D28507C-FE77-412A-BE02-5C54590CCE29}" type="sibTrans" cxnId="{B0122BD8-6148-49BA-BFAB-D9AE4FFD5269}">
      <dgm:prSet/>
      <dgm:spPr/>
      <dgm:t>
        <a:bodyPr/>
        <a:lstStyle/>
        <a:p>
          <a:endParaRPr lang="en-US">
            <a:ln>
              <a:noFill/>
            </a:ln>
          </a:endParaRPr>
        </a:p>
      </dgm:t>
    </dgm:pt>
    <dgm:pt modelId="{85B70F6B-D2A7-4BB6-9D4E-C64826D288FA}" type="pres">
      <dgm:prSet presAssocID="{B114BAFB-395F-401C-B147-059E94E42FF5}" presName="Name0" presStyleCnt="0">
        <dgm:presLayoutVars>
          <dgm:chMax val="1"/>
          <dgm:chPref val="1"/>
          <dgm:dir/>
          <dgm:animOne val="branch"/>
          <dgm:animLvl val="lvl"/>
        </dgm:presLayoutVars>
      </dgm:prSet>
      <dgm:spPr/>
    </dgm:pt>
    <dgm:pt modelId="{C7FEAD54-7B97-4984-B747-DB9C6D1CCCEC}" type="pres">
      <dgm:prSet presAssocID="{2740F800-7DBE-4785-A8C8-BB1FFEA2C1D1}" presName="singleCycle" presStyleCnt="0"/>
      <dgm:spPr/>
    </dgm:pt>
    <dgm:pt modelId="{429E7920-E540-430C-B71A-2C2980DD5442}" type="pres">
      <dgm:prSet presAssocID="{2740F800-7DBE-4785-A8C8-BB1FFEA2C1D1}" presName="singleCenter" presStyleLbl="node1" presStyleIdx="0" presStyleCnt="5" custScaleX="116003" custScaleY="118204">
        <dgm:presLayoutVars>
          <dgm:chMax val="7"/>
          <dgm:chPref val="7"/>
        </dgm:presLayoutVars>
      </dgm:prSet>
      <dgm:spPr/>
    </dgm:pt>
    <dgm:pt modelId="{C13910DA-3CEE-4A0C-8460-1DE4D15046BB}" type="pres">
      <dgm:prSet presAssocID="{476E5972-53C1-4286-BD61-26818A30CBD3}" presName="Name56" presStyleLbl="parChTrans1D2" presStyleIdx="0" presStyleCnt="4"/>
      <dgm:spPr/>
    </dgm:pt>
    <dgm:pt modelId="{70BFC325-0BDD-418B-824D-A115B51C3D0C}" type="pres">
      <dgm:prSet presAssocID="{8B6A9D6E-5308-47EE-A23F-0E042B2B3CA9}" presName="text0" presStyleLbl="node1" presStyleIdx="1" presStyleCnt="5" custScaleX="156723" custScaleY="140857" custRadScaleRad="89752" custRadScaleInc="-1985">
        <dgm:presLayoutVars>
          <dgm:bulletEnabled val="1"/>
        </dgm:presLayoutVars>
      </dgm:prSet>
      <dgm:spPr/>
    </dgm:pt>
    <dgm:pt modelId="{F3BA4F39-1924-42F6-9DDA-CE977CE389BC}" type="pres">
      <dgm:prSet presAssocID="{38FCCCEF-1B43-4957-9586-1D39EE71C698}" presName="Name56" presStyleLbl="parChTrans1D2" presStyleIdx="1" presStyleCnt="4"/>
      <dgm:spPr/>
    </dgm:pt>
    <dgm:pt modelId="{60292D4C-07B6-4C7F-8DA1-EB0F10D46673}" type="pres">
      <dgm:prSet presAssocID="{DFD09621-157D-4B14-B1C6-5094B9A63BE8}" presName="text0" presStyleLbl="node1" presStyleIdx="2" presStyleCnt="5" custScaleX="171992" custScaleY="171436" custRadScaleRad="124300" custRadScaleInc="478">
        <dgm:presLayoutVars>
          <dgm:bulletEnabled val="1"/>
        </dgm:presLayoutVars>
      </dgm:prSet>
      <dgm:spPr/>
    </dgm:pt>
    <dgm:pt modelId="{13FED0F2-9A4D-4B79-8952-246AEF66DF77}" type="pres">
      <dgm:prSet presAssocID="{168FD14B-1619-49DA-949E-9CE451A18640}" presName="Name56" presStyleLbl="parChTrans1D2" presStyleIdx="2" presStyleCnt="4"/>
      <dgm:spPr/>
    </dgm:pt>
    <dgm:pt modelId="{5D653285-0DC5-466A-BDB8-92BDDC534665}" type="pres">
      <dgm:prSet presAssocID="{A2798688-73A6-4FF5-8EFF-23B1821B89BC}" presName="text0" presStyleLbl="node1" presStyleIdx="3" presStyleCnt="5" custScaleX="182974" custScaleY="137421" custRadScaleRad="87955" custRadScaleInc="-5402">
        <dgm:presLayoutVars>
          <dgm:bulletEnabled val="1"/>
        </dgm:presLayoutVars>
      </dgm:prSet>
      <dgm:spPr/>
    </dgm:pt>
    <dgm:pt modelId="{E1385C66-98C7-4E5E-A1A8-F894EC977F10}" type="pres">
      <dgm:prSet presAssocID="{B820F0AA-2365-4882-A4B0-112176DC0105}" presName="Name56" presStyleLbl="parChTrans1D2" presStyleIdx="3" presStyleCnt="4"/>
      <dgm:spPr/>
    </dgm:pt>
    <dgm:pt modelId="{A313E771-CF5E-41A5-8452-A96E05C17CB1}" type="pres">
      <dgm:prSet presAssocID="{823BB4E8-9F73-4ADD-84F4-7F554DA5B00E}" presName="text0" presStyleLbl="node1" presStyleIdx="4" presStyleCnt="5" custScaleX="182911" custScaleY="176689" custRadScaleRad="116431" custRadScaleInc="-1956">
        <dgm:presLayoutVars>
          <dgm:bulletEnabled val="1"/>
        </dgm:presLayoutVars>
      </dgm:prSet>
      <dgm:spPr/>
    </dgm:pt>
  </dgm:ptLst>
  <dgm:cxnLst>
    <dgm:cxn modelId="{D9E9C303-A9A0-4444-844F-2D1306ED10F5}" type="presOf" srcId="{8B6A9D6E-5308-47EE-A23F-0E042B2B3CA9}" destId="{70BFC325-0BDD-418B-824D-A115B51C3D0C}" srcOrd="0" destOrd="0" presId="urn:microsoft.com/office/officeart/2008/layout/RadialCluster"/>
    <dgm:cxn modelId="{C192A924-16F8-4917-A82D-FB7491E82B75}" type="presOf" srcId="{823BB4E8-9F73-4ADD-84F4-7F554DA5B00E}" destId="{A313E771-CF5E-41A5-8452-A96E05C17CB1}" srcOrd="0" destOrd="0" presId="urn:microsoft.com/office/officeart/2008/layout/RadialCluster"/>
    <dgm:cxn modelId="{71552D56-9D6A-4A40-8D94-4FE329F36972}" type="presOf" srcId="{38FCCCEF-1B43-4957-9586-1D39EE71C698}" destId="{F3BA4F39-1924-42F6-9DDA-CE977CE389BC}" srcOrd="0" destOrd="0" presId="urn:microsoft.com/office/officeart/2008/layout/RadialCluster"/>
    <dgm:cxn modelId="{B81BE65C-C9CA-4ED4-8E37-4F82A2E3F90D}" srcId="{2740F800-7DBE-4785-A8C8-BB1FFEA2C1D1}" destId="{8B6A9D6E-5308-47EE-A23F-0E042B2B3CA9}" srcOrd="0" destOrd="0" parTransId="{476E5972-53C1-4286-BD61-26818A30CBD3}" sibTransId="{5C0ACF42-3B10-44BE-8F0F-176FAD6F79AC}"/>
    <dgm:cxn modelId="{04866865-FDA5-45F1-B810-A959FF25B9A3}" type="presOf" srcId="{B114BAFB-395F-401C-B147-059E94E42FF5}" destId="{85B70F6B-D2A7-4BB6-9D4E-C64826D288FA}" srcOrd="0" destOrd="0" presId="urn:microsoft.com/office/officeart/2008/layout/RadialCluster"/>
    <dgm:cxn modelId="{342E476E-0525-4E0E-A548-700FC166325D}" type="presOf" srcId="{476E5972-53C1-4286-BD61-26818A30CBD3}" destId="{C13910DA-3CEE-4A0C-8460-1DE4D15046BB}" srcOrd="0" destOrd="0" presId="urn:microsoft.com/office/officeart/2008/layout/RadialCluster"/>
    <dgm:cxn modelId="{61F3A375-3C32-4ECD-B254-EBD83D8EE572}" type="presOf" srcId="{168FD14B-1619-49DA-949E-9CE451A18640}" destId="{13FED0F2-9A4D-4B79-8952-246AEF66DF77}" srcOrd="0" destOrd="0" presId="urn:microsoft.com/office/officeart/2008/layout/RadialCluster"/>
    <dgm:cxn modelId="{721A3C7A-9778-45CB-B347-8B372A97A3F0}" type="presOf" srcId="{A2798688-73A6-4FF5-8EFF-23B1821B89BC}" destId="{5D653285-0DC5-466A-BDB8-92BDDC534665}" srcOrd="0" destOrd="0" presId="urn:microsoft.com/office/officeart/2008/layout/RadialCluster"/>
    <dgm:cxn modelId="{49423BA2-9CB5-4905-B02E-9558D72BA614}" srcId="{2740F800-7DBE-4785-A8C8-BB1FFEA2C1D1}" destId="{A2798688-73A6-4FF5-8EFF-23B1821B89BC}" srcOrd="2" destOrd="0" parTransId="{168FD14B-1619-49DA-949E-9CE451A18640}" sibTransId="{A813E602-1105-4602-B922-8469A01E1DBE}"/>
    <dgm:cxn modelId="{40B3F8A4-1B1D-4B47-A2DB-85266611B57B}" type="presOf" srcId="{DFD09621-157D-4B14-B1C6-5094B9A63BE8}" destId="{60292D4C-07B6-4C7F-8DA1-EB0F10D46673}" srcOrd="0" destOrd="0" presId="urn:microsoft.com/office/officeart/2008/layout/RadialCluster"/>
    <dgm:cxn modelId="{28E514AB-4B24-4BE5-A422-4AA92C243062}" srcId="{2740F800-7DBE-4785-A8C8-BB1FFEA2C1D1}" destId="{DFD09621-157D-4B14-B1C6-5094B9A63BE8}" srcOrd="1" destOrd="0" parTransId="{38FCCCEF-1B43-4957-9586-1D39EE71C698}" sibTransId="{69188D77-3F65-4F92-9B58-49CF17734731}"/>
    <dgm:cxn modelId="{A9D8AFAD-4AE5-487D-B7FF-50F24585D3F6}" type="presOf" srcId="{B820F0AA-2365-4882-A4B0-112176DC0105}" destId="{E1385C66-98C7-4E5E-A1A8-F894EC977F10}" srcOrd="0" destOrd="0" presId="urn:microsoft.com/office/officeart/2008/layout/RadialCluster"/>
    <dgm:cxn modelId="{B0122BD8-6148-49BA-BFAB-D9AE4FFD5269}" srcId="{2740F800-7DBE-4785-A8C8-BB1FFEA2C1D1}" destId="{823BB4E8-9F73-4ADD-84F4-7F554DA5B00E}" srcOrd="3" destOrd="0" parTransId="{B820F0AA-2365-4882-A4B0-112176DC0105}" sibTransId="{9D28507C-FE77-412A-BE02-5C54590CCE29}"/>
    <dgm:cxn modelId="{1DA0ACE8-512F-4232-A4EE-3B6B1DC8F29E}" type="presOf" srcId="{2740F800-7DBE-4785-A8C8-BB1FFEA2C1D1}" destId="{429E7920-E540-430C-B71A-2C2980DD5442}" srcOrd="0" destOrd="0" presId="urn:microsoft.com/office/officeart/2008/layout/RadialCluster"/>
    <dgm:cxn modelId="{F8A1E4F0-445A-49C0-BE6A-E0E26F82977B}" srcId="{B114BAFB-395F-401C-B147-059E94E42FF5}" destId="{2740F800-7DBE-4785-A8C8-BB1FFEA2C1D1}" srcOrd="0" destOrd="0" parTransId="{61E1FC5F-8314-4568-A972-237B9E6F7501}" sibTransId="{9008040C-E471-4A17-AA03-BE20CE086640}"/>
    <dgm:cxn modelId="{26824DED-3274-43F6-96F6-F89F57E0C3AD}" type="presParOf" srcId="{85B70F6B-D2A7-4BB6-9D4E-C64826D288FA}" destId="{C7FEAD54-7B97-4984-B747-DB9C6D1CCCEC}" srcOrd="0" destOrd="0" presId="urn:microsoft.com/office/officeart/2008/layout/RadialCluster"/>
    <dgm:cxn modelId="{83966096-34D7-4F95-B01D-5E456A0F746C}" type="presParOf" srcId="{C7FEAD54-7B97-4984-B747-DB9C6D1CCCEC}" destId="{429E7920-E540-430C-B71A-2C2980DD5442}" srcOrd="0" destOrd="0" presId="urn:microsoft.com/office/officeart/2008/layout/RadialCluster"/>
    <dgm:cxn modelId="{089D3A73-5FB4-4411-937E-2956102023CF}" type="presParOf" srcId="{C7FEAD54-7B97-4984-B747-DB9C6D1CCCEC}" destId="{C13910DA-3CEE-4A0C-8460-1DE4D15046BB}" srcOrd="1" destOrd="0" presId="urn:microsoft.com/office/officeart/2008/layout/RadialCluster"/>
    <dgm:cxn modelId="{2D734C3D-2469-4179-AE6A-995219D1BDFE}" type="presParOf" srcId="{C7FEAD54-7B97-4984-B747-DB9C6D1CCCEC}" destId="{70BFC325-0BDD-418B-824D-A115B51C3D0C}" srcOrd="2" destOrd="0" presId="urn:microsoft.com/office/officeart/2008/layout/RadialCluster"/>
    <dgm:cxn modelId="{3ACF8460-AB00-4581-B5A7-24D56B3FB070}" type="presParOf" srcId="{C7FEAD54-7B97-4984-B747-DB9C6D1CCCEC}" destId="{F3BA4F39-1924-42F6-9DDA-CE977CE389BC}" srcOrd="3" destOrd="0" presId="urn:microsoft.com/office/officeart/2008/layout/RadialCluster"/>
    <dgm:cxn modelId="{BF7FF74C-58DB-4099-902E-C2B1AD3B9DA6}" type="presParOf" srcId="{C7FEAD54-7B97-4984-B747-DB9C6D1CCCEC}" destId="{60292D4C-07B6-4C7F-8DA1-EB0F10D46673}" srcOrd="4" destOrd="0" presId="urn:microsoft.com/office/officeart/2008/layout/RadialCluster"/>
    <dgm:cxn modelId="{F9734A6D-C812-4D8D-B45D-972FD66DABB7}" type="presParOf" srcId="{C7FEAD54-7B97-4984-B747-DB9C6D1CCCEC}" destId="{13FED0F2-9A4D-4B79-8952-246AEF66DF77}" srcOrd="5" destOrd="0" presId="urn:microsoft.com/office/officeart/2008/layout/RadialCluster"/>
    <dgm:cxn modelId="{BE7E0C99-8BE1-42B1-BEBD-AF84F2D324D6}" type="presParOf" srcId="{C7FEAD54-7B97-4984-B747-DB9C6D1CCCEC}" destId="{5D653285-0DC5-466A-BDB8-92BDDC534665}" srcOrd="6" destOrd="0" presId="urn:microsoft.com/office/officeart/2008/layout/RadialCluster"/>
    <dgm:cxn modelId="{894EBFB5-BC19-4817-AE03-B7FA2441FE99}" type="presParOf" srcId="{C7FEAD54-7B97-4984-B747-DB9C6D1CCCEC}" destId="{E1385C66-98C7-4E5E-A1A8-F894EC977F10}" srcOrd="7" destOrd="0" presId="urn:microsoft.com/office/officeart/2008/layout/RadialCluster"/>
    <dgm:cxn modelId="{9907A5ED-10EA-49D4-8E0D-87F05887B64E}" type="presParOf" srcId="{C7FEAD54-7B97-4984-B747-DB9C6D1CCCEC}" destId="{A313E771-CF5E-41A5-8452-A96E05C17CB1}" srcOrd="8" destOrd="0" presId="urn:microsoft.com/office/officeart/2008/layout/RadialCluster"/>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83AB-EC22-4A62-B133-3854E66CE22D}">
      <dsp:nvSpPr>
        <dsp:cNvPr id="0" name=""/>
        <dsp:cNvSpPr/>
      </dsp:nvSpPr>
      <dsp:spPr>
        <a:xfrm>
          <a:off x="482434" y="0"/>
          <a:ext cx="1866012" cy="1036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Federal </a:t>
          </a:r>
        </a:p>
      </dsp:txBody>
      <dsp:txXfrm>
        <a:off x="512797" y="30363"/>
        <a:ext cx="1805286" cy="975947"/>
      </dsp:txXfrm>
    </dsp:sp>
    <dsp:sp modelId="{1BFDE598-4BD9-46CA-AB4F-EA32CD7D0252}">
      <dsp:nvSpPr>
        <dsp:cNvPr id="0" name=""/>
        <dsp:cNvSpPr/>
      </dsp:nvSpPr>
      <dsp:spPr>
        <a:xfrm rot="5400000">
          <a:off x="1221064" y="1062590"/>
          <a:ext cx="388752" cy="4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275490" y="1101465"/>
        <a:ext cx="279901" cy="272126"/>
      </dsp:txXfrm>
    </dsp:sp>
    <dsp:sp modelId="{D84F8F73-5E08-47DA-BEB5-B3E119025C4B}">
      <dsp:nvSpPr>
        <dsp:cNvPr id="0" name=""/>
        <dsp:cNvSpPr/>
      </dsp:nvSpPr>
      <dsp:spPr>
        <a:xfrm>
          <a:off x="482434" y="1555010"/>
          <a:ext cx="1866012" cy="1036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State </a:t>
          </a:r>
        </a:p>
      </dsp:txBody>
      <dsp:txXfrm>
        <a:off x="512797" y="1585373"/>
        <a:ext cx="1805286" cy="975947"/>
      </dsp:txXfrm>
    </dsp:sp>
    <dsp:sp modelId="{6EFFD385-AC5E-47F2-8536-2D6EE78068CD}">
      <dsp:nvSpPr>
        <dsp:cNvPr id="0" name=""/>
        <dsp:cNvSpPr/>
      </dsp:nvSpPr>
      <dsp:spPr>
        <a:xfrm rot="5400000">
          <a:off x="1221064" y="2617601"/>
          <a:ext cx="388752" cy="4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275490" y="2656476"/>
        <a:ext cx="279901" cy="272126"/>
      </dsp:txXfrm>
    </dsp:sp>
    <dsp:sp modelId="{E2828A8E-A5BD-4FE5-BF0E-8B2295B26035}">
      <dsp:nvSpPr>
        <dsp:cNvPr id="0" name=""/>
        <dsp:cNvSpPr/>
      </dsp:nvSpPr>
      <dsp:spPr>
        <a:xfrm>
          <a:off x="482434" y="3110021"/>
          <a:ext cx="1866012" cy="1036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Local</a:t>
          </a:r>
        </a:p>
      </dsp:txBody>
      <dsp:txXfrm>
        <a:off x="512797" y="3140384"/>
        <a:ext cx="1805286" cy="975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83AB-EC22-4A62-B133-3854E66CE22D}">
      <dsp:nvSpPr>
        <dsp:cNvPr id="0" name=""/>
        <dsp:cNvSpPr/>
      </dsp:nvSpPr>
      <dsp:spPr>
        <a:xfrm>
          <a:off x="0" y="3743"/>
          <a:ext cx="5972827" cy="941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CDC, OSHA, FDA </a:t>
          </a:r>
        </a:p>
      </dsp:txBody>
      <dsp:txXfrm>
        <a:off x="27579" y="31322"/>
        <a:ext cx="5917669" cy="886444"/>
      </dsp:txXfrm>
    </dsp:sp>
    <dsp:sp modelId="{1BFDE598-4BD9-46CA-AB4F-EA32CD7D0252}">
      <dsp:nvSpPr>
        <dsp:cNvPr id="0" name=""/>
        <dsp:cNvSpPr/>
      </dsp:nvSpPr>
      <dsp:spPr>
        <a:xfrm rot="5400000">
          <a:off x="2809863" y="968885"/>
          <a:ext cx="353100" cy="423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859297" y="1004195"/>
        <a:ext cx="254233" cy="247170"/>
      </dsp:txXfrm>
    </dsp:sp>
    <dsp:sp modelId="{D84F8F73-5E08-47DA-BEB5-B3E119025C4B}">
      <dsp:nvSpPr>
        <dsp:cNvPr id="0" name=""/>
        <dsp:cNvSpPr/>
      </dsp:nvSpPr>
      <dsp:spPr>
        <a:xfrm>
          <a:off x="21010" y="1416146"/>
          <a:ext cx="5930806" cy="13144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State Boards, Cal/OSHA, </a:t>
          </a:r>
        </a:p>
        <a:p>
          <a:pPr marL="0" lvl="0" indent="0" algn="ctr" defTabSz="1066800">
            <a:lnSpc>
              <a:spcPct val="90000"/>
            </a:lnSpc>
            <a:spcBef>
              <a:spcPct val="0"/>
            </a:spcBef>
            <a:spcAft>
              <a:spcPct val="35000"/>
            </a:spcAft>
            <a:buNone/>
          </a:pPr>
          <a:r>
            <a:rPr lang="en-US" sz="2800" kern="1200" dirty="0"/>
            <a:t>State Health Officer</a:t>
          </a:r>
        </a:p>
        <a:p>
          <a:pPr marL="0" lvl="0" indent="0" algn="ctr" defTabSz="1066800">
            <a:lnSpc>
              <a:spcPct val="90000"/>
            </a:lnSpc>
            <a:spcBef>
              <a:spcPct val="0"/>
            </a:spcBef>
            <a:spcAft>
              <a:spcPct val="35000"/>
            </a:spcAft>
            <a:buNone/>
          </a:pPr>
          <a:r>
            <a:rPr lang="en-US" sz="2400" kern="1200" dirty="0"/>
            <a:t>CDPH </a:t>
          </a:r>
        </a:p>
      </dsp:txBody>
      <dsp:txXfrm>
        <a:off x="59507" y="1454643"/>
        <a:ext cx="5853812" cy="1237407"/>
      </dsp:txXfrm>
    </dsp:sp>
    <dsp:sp modelId="{6EFFD385-AC5E-47F2-8536-2D6EE78068CD}">
      <dsp:nvSpPr>
        <dsp:cNvPr id="0" name=""/>
        <dsp:cNvSpPr/>
      </dsp:nvSpPr>
      <dsp:spPr>
        <a:xfrm rot="5400000">
          <a:off x="2809863" y="2754088"/>
          <a:ext cx="353100" cy="423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859297" y="2789398"/>
        <a:ext cx="254233" cy="247170"/>
      </dsp:txXfrm>
    </dsp:sp>
    <dsp:sp modelId="{E2828A8E-A5BD-4FE5-BF0E-8B2295B26035}">
      <dsp:nvSpPr>
        <dsp:cNvPr id="0" name=""/>
        <dsp:cNvSpPr/>
      </dsp:nvSpPr>
      <dsp:spPr>
        <a:xfrm>
          <a:off x="84072" y="3201349"/>
          <a:ext cx="5804682" cy="941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Local Health Officer</a:t>
          </a:r>
        </a:p>
      </dsp:txBody>
      <dsp:txXfrm>
        <a:off x="111651" y="3228928"/>
        <a:ext cx="5749524" cy="886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D7AC-2386-4C84-BC41-59155F8E5766}">
      <dsp:nvSpPr>
        <dsp:cNvPr id="0" name=""/>
        <dsp:cNvSpPr/>
      </dsp:nvSpPr>
      <dsp:spPr>
        <a:xfrm>
          <a:off x="895" y="90799"/>
          <a:ext cx="3494186" cy="20965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Local Geographic Orders</a:t>
          </a:r>
        </a:p>
      </dsp:txBody>
      <dsp:txXfrm>
        <a:off x="895" y="90799"/>
        <a:ext cx="3494186" cy="2096512"/>
      </dsp:txXfrm>
    </dsp:sp>
    <dsp:sp modelId="{87F1F28D-A869-45D5-B781-B51E2A885395}">
      <dsp:nvSpPr>
        <dsp:cNvPr id="0" name=""/>
        <dsp:cNvSpPr/>
      </dsp:nvSpPr>
      <dsp:spPr>
        <a:xfrm>
          <a:off x="3844501" y="90799"/>
          <a:ext cx="3494186" cy="2096512"/>
        </a:xfrm>
        <a:prstGeom prst="rect">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Supplies</a:t>
          </a:r>
        </a:p>
      </dsp:txBody>
      <dsp:txXfrm>
        <a:off x="3844501" y="90799"/>
        <a:ext cx="3494186" cy="2096512"/>
      </dsp:txXfrm>
    </dsp:sp>
    <dsp:sp modelId="{B09B20A9-26D8-432B-8522-A12F679E64B4}">
      <dsp:nvSpPr>
        <dsp:cNvPr id="0" name=""/>
        <dsp:cNvSpPr/>
      </dsp:nvSpPr>
      <dsp:spPr>
        <a:xfrm>
          <a:off x="895" y="2536729"/>
          <a:ext cx="3494186" cy="2096512"/>
        </a:xfrm>
        <a:prstGeom prst="rect">
          <a:avLst/>
        </a:prstGeom>
        <a:solidFill>
          <a:schemeClr val="accent5">
            <a:hueOff val="-8653376"/>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Screening &amp; Testing </a:t>
          </a:r>
        </a:p>
      </dsp:txBody>
      <dsp:txXfrm>
        <a:off x="895" y="2536729"/>
        <a:ext cx="3494186" cy="2096512"/>
      </dsp:txXfrm>
    </dsp:sp>
    <dsp:sp modelId="{32C75D2D-7492-4853-836F-0E492F85FB73}">
      <dsp:nvSpPr>
        <dsp:cNvPr id="0" name=""/>
        <dsp:cNvSpPr/>
      </dsp:nvSpPr>
      <dsp:spPr>
        <a:xfrm>
          <a:off x="3844501" y="2536729"/>
          <a:ext cx="3494186" cy="2096512"/>
        </a:xfrm>
        <a:prstGeom prst="rect">
          <a:avLst/>
        </a:prstGeom>
        <a:solidFill>
          <a:schemeClr val="accent5">
            <a:hueOff val="-12980063"/>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Visual Signs</a:t>
          </a:r>
        </a:p>
      </dsp:txBody>
      <dsp:txXfrm>
        <a:off x="3844501" y="2536729"/>
        <a:ext cx="3494186" cy="2096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CA51-ECDD-4D15-ADD6-24943CA3404B}">
      <dsp:nvSpPr>
        <dsp:cNvPr id="0" name=""/>
        <dsp:cNvSpPr/>
      </dsp:nvSpPr>
      <dsp:spPr>
        <a:xfrm>
          <a:off x="2394464" y="1762881"/>
          <a:ext cx="439450" cy="837368"/>
        </a:xfrm>
        <a:custGeom>
          <a:avLst/>
          <a:gdLst/>
          <a:ahLst/>
          <a:cxnLst/>
          <a:rect l="0" t="0" r="0" b="0"/>
          <a:pathLst>
            <a:path>
              <a:moveTo>
                <a:pt x="0" y="0"/>
              </a:moveTo>
              <a:lnTo>
                <a:pt x="219725" y="0"/>
              </a:lnTo>
              <a:lnTo>
                <a:pt x="219725" y="837368"/>
              </a:lnTo>
              <a:lnTo>
                <a:pt x="439450" y="8373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548" y="2157923"/>
        <a:ext cx="47283" cy="47283"/>
      </dsp:txXfrm>
    </dsp:sp>
    <dsp:sp modelId="{43C01EB9-36A4-497A-B60A-BE34659C2B81}">
      <dsp:nvSpPr>
        <dsp:cNvPr id="0" name=""/>
        <dsp:cNvSpPr/>
      </dsp:nvSpPr>
      <dsp:spPr>
        <a:xfrm>
          <a:off x="2394464" y="1717160"/>
          <a:ext cx="439450" cy="91440"/>
        </a:xfrm>
        <a:custGeom>
          <a:avLst/>
          <a:gdLst/>
          <a:ahLst/>
          <a:cxnLst/>
          <a:rect l="0" t="0" r="0" b="0"/>
          <a:pathLst>
            <a:path>
              <a:moveTo>
                <a:pt x="0" y="45720"/>
              </a:moveTo>
              <a:lnTo>
                <a:pt x="43945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3203" y="1751894"/>
        <a:ext cx="21972" cy="21972"/>
      </dsp:txXfrm>
    </dsp:sp>
    <dsp:sp modelId="{5B819055-C5BB-4930-9986-3BE571280845}">
      <dsp:nvSpPr>
        <dsp:cNvPr id="0" name=""/>
        <dsp:cNvSpPr/>
      </dsp:nvSpPr>
      <dsp:spPr>
        <a:xfrm>
          <a:off x="2394464" y="925512"/>
          <a:ext cx="439450" cy="837368"/>
        </a:xfrm>
        <a:custGeom>
          <a:avLst/>
          <a:gdLst/>
          <a:ahLst/>
          <a:cxnLst/>
          <a:rect l="0" t="0" r="0" b="0"/>
          <a:pathLst>
            <a:path>
              <a:moveTo>
                <a:pt x="0" y="837368"/>
              </a:moveTo>
              <a:lnTo>
                <a:pt x="219725" y="837368"/>
              </a:lnTo>
              <a:lnTo>
                <a:pt x="219725" y="0"/>
              </a:lnTo>
              <a:lnTo>
                <a:pt x="4394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548" y="1320554"/>
        <a:ext cx="47283" cy="47283"/>
      </dsp:txXfrm>
    </dsp:sp>
    <dsp:sp modelId="{BF732F88-A855-4F37-8086-FC909750178E}">
      <dsp:nvSpPr>
        <dsp:cNvPr id="0" name=""/>
        <dsp:cNvSpPr/>
      </dsp:nvSpPr>
      <dsp:spPr>
        <a:xfrm rot="16200000">
          <a:off x="296636" y="1427933"/>
          <a:ext cx="3525762" cy="669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Symptoms</a:t>
          </a:r>
        </a:p>
      </dsp:txBody>
      <dsp:txXfrm>
        <a:off x="296636" y="1427933"/>
        <a:ext cx="3525762" cy="669894"/>
      </dsp:txXfrm>
    </dsp:sp>
    <dsp:sp modelId="{258A935A-C49D-442B-A9C4-93B4F23393B7}">
      <dsp:nvSpPr>
        <dsp:cNvPr id="0" name=""/>
        <dsp:cNvSpPr/>
      </dsp:nvSpPr>
      <dsp:spPr>
        <a:xfrm>
          <a:off x="2833915" y="590565"/>
          <a:ext cx="2197254" cy="669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Coughing</a:t>
          </a:r>
        </a:p>
      </dsp:txBody>
      <dsp:txXfrm>
        <a:off x="2833915" y="590565"/>
        <a:ext cx="2197254" cy="669894"/>
      </dsp:txXfrm>
    </dsp:sp>
    <dsp:sp modelId="{F1BD1020-4F92-4265-B76E-B0BD8053C633}">
      <dsp:nvSpPr>
        <dsp:cNvPr id="0" name=""/>
        <dsp:cNvSpPr/>
      </dsp:nvSpPr>
      <dsp:spPr>
        <a:xfrm>
          <a:off x="2833915" y="1427933"/>
          <a:ext cx="2197254" cy="669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Difficulty breathing</a:t>
          </a:r>
        </a:p>
      </dsp:txBody>
      <dsp:txXfrm>
        <a:off x="2833915" y="1427933"/>
        <a:ext cx="2197254" cy="669894"/>
      </dsp:txXfrm>
    </dsp:sp>
    <dsp:sp modelId="{C15EA193-619D-48D4-A86D-8922C5CD63DF}">
      <dsp:nvSpPr>
        <dsp:cNvPr id="0" name=""/>
        <dsp:cNvSpPr/>
      </dsp:nvSpPr>
      <dsp:spPr>
        <a:xfrm>
          <a:off x="2833915" y="2265302"/>
          <a:ext cx="2197254" cy="669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Shortness of breath</a:t>
          </a:r>
        </a:p>
      </dsp:txBody>
      <dsp:txXfrm>
        <a:off x="2833915" y="2265302"/>
        <a:ext cx="2197254" cy="669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E7920-E540-430C-B71A-2C2980DD5442}">
      <dsp:nvSpPr>
        <dsp:cNvPr id="0" name=""/>
        <dsp:cNvSpPr/>
      </dsp:nvSpPr>
      <dsp:spPr>
        <a:xfrm>
          <a:off x="3889140" y="1954729"/>
          <a:ext cx="2096856" cy="21366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b="1" kern="1200" dirty="0">
              <a:ln>
                <a:noFill/>
              </a:ln>
              <a:solidFill>
                <a:schemeClr val="bg1"/>
              </a:solidFill>
            </a:rPr>
            <a:t>COVID-19 &amp; LOHPs</a:t>
          </a:r>
          <a:endParaRPr lang="en-US" sz="3500" kern="1200" dirty="0">
            <a:ln>
              <a:noFill/>
            </a:ln>
            <a:solidFill>
              <a:schemeClr val="bg1"/>
            </a:solidFill>
          </a:endParaRPr>
        </a:p>
      </dsp:txBody>
      <dsp:txXfrm>
        <a:off x="3991500" y="2057089"/>
        <a:ext cx="1892136" cy="1931921"/>
      </dsp:txXfrm>
    </dsp:sp>
    <dsp:sp modelId="{C13910DA-3CEE-4A0C-8460-1DE4D15046BB}">
      <dsp:nvSpPr>
        <dsp:cNvPr id="0" name=""/>
        <dsp:cNvSpPr/>
      </dsp:nvSpPr>
      <dsp:spPr>
        <a:xfrm rot="16146405">
          <a:off x="4799824" y="1835515"/>
          <a:ext cx="238457" cy="0"/>
        </a:xfrm>
        <a:custGeom>
          <a:avLst/>
          <a:gdLst/>
          <a:ahLst/>
          <a:cxnLst/>
          <a:rect l="0" t="0" r="0" b="0"/>
          <a:pathLst>
            <a:path>
              <a:moveTo>
                <a:pt x="0" y="0"/>
              </a:moveTo>
              <a:lnTo>
                <a:pt x="238457"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BFC325-0BDD-418B-824D-A115B51C3D0C}">
      <dsp:nvSpPr>
        <dsp:cNvPr id="0" name=""/>
        <dsp:cNvSpPr/>
      </dsp:nvSpPr>
      <dsp:spPr>
        <a:xfrm>
          <a:off x="3954872" y="10404"/>
          <a:ext cx="1898047" cy="17058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ln>
                <a:noFill/>
              </a:ln>
            </a:rPr>
            <a:t>Think of Prop 56 activities</a:t>
          </a:r>
        </a:p>
      </dsp:txBody>
      <dsp:txXfrm>
        <a:off x="4038147" y="93679"/>
        <a:ext cx="1731497" cy="1539346"/>
      </dsp:txXfrm>
    </dsp:sp>
    <dsp:sp modelId="{F3BA4F39-1924-42F6-9DDA-CE977CE389BC}">
      <dsp:nvSpPr>
        <dsp:cNvPr id="0" name=""/>
        <dsp:cNvSpPr/>
      </dsp:nvSpPr>
      <dsp:spPr>
        <a:xfrm rot="12906">
          <a:off x="5985993" y="3028678"/>
          <a:ext cx="901460" cy="0"/>
        </a:xfrm>
        <a:custGeom>
          <a:avLst/>
          <a:gdLst/>
          <a:ahLst/>
          <a:cxnLst/>
          <a:rect l="0" t="0" r="0" b="0"/>
          <a:pathLst>
            <a:path>
              <a:moveTo>
                <a:pt x="0" y="0"/>
              </a:moveTo>
              <a:lnTo>
                <a:pt x="90146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292D4C-07B6-4C7F-8DA1-EB0F10D46673}">
      <dsp:nvSpPr>
        <dsp:cNvPr id="0" name=""/>
        <dsp:cNvSpPr/>
      </dsp:nvSpPr>
      <dsp:spPr>
        <a:xfrm>
          <a:off x="6887451" y="1996163"/>
          <a:ext cx="2082967" cy="20762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n>
                <a:noFill/>
              </a:ln>
            </a:rPr>
            <a:t>Training</a:t>
          </a:r>
        </a:p>
      </dsp:txBody>
      <dsp:txXfrm>
        <a:off x="6988804" y="2097516"/>
        <a:ext cx="1880261" cy="1873528"/>
      </dsp:txXfrm>
    </dsp:sp>
    <dsp:sp modelId="{13FED0F2-9A4D-4B79-8952-246AEF66DF77}">
      <dsp:nvSpPr>
        <dsp:cNvPr id="0" name=""/>
        <dsp:cNvSpPr/>
      </dsp:nvSpPr>
      <dsp:spPr>
        <a:xfrm rot="5254146">
          <a:off x="4880201" y="4198544"/>
          <a:ext cx="214539" cy="0"/>
        </a:xfrm>
        <a:custGeom>
          <a:avLst/>
          <a:gdLst/>
          <a:ahLst/>
          <a:cxnLst/>
          <a:rect l="0" t="0" r="0" b="0"/>
          <a:pathLst>
            <a:path>
              <a:moveTo>
                <a:pt x="0" y="0"/>
              </a:moveTo>
              <a:lnTo>
                <a:pt x="214539"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653285-0DC5-466A-BDB8-92BDDC534665}">
      <dsp:nvSpPr>
        <dsp:cNvPr id="0" name=""/>
        <dsp:cNvSpPr/>
      </dsp:nvSpPr>
      <dsp:spPr>
        <a:xfrm>
          <a:off x="3919363" y="4305717"/>
          <a:ext cx="2215969" cy="166428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n>
                <a:noFill/>
              </a:ln>
            </a:rPr>
            <a:t>Deployed to other public health functions</a:t>
          </a:r>
        </a:p>
      </dsp:txBody>
      <dsp:txXfrm>
        <a:off x="4000607" y="4386961"/>
        <a:ext cx="2053481" cy="1501795"/>
      </dsp:txXfrm>
    </dsp:sp>
    <dsp:sp modelId="{E1385C66-98C7-4E5E-A1A8-F894EC977F10}">
      <dsp:nvSpPr>
        <dsp:cNvPr id="0" name=""/>
        <dsp:cNvSpPr/>
      </dsp:nvSpPr>
      <dsp:spPr>
        <a:xfrm rot="10747188">
          <a:off x="3243450" y="3044117"/>
          <a:ext cx="645727" cy="0"/>
        </a:xfrm>
        <a:custGeom>
          <a:avLst/>
          <a:gdLst/>
          <a:ahLst/>
          <a:cxnLst/>
          <a:rect l="0" t="0" r="0" b="0"/>
          <a:pathLst>
            <a:path>
              <a:moveTo>
                <a:pt x="0" y="0"/>
              </a:moveTo>
              <a:lnTo>
                <a:pt x="645727"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13E771-CF5E-41A5-8452-A96E05C17CB1}">
      <dsp:nvSpPr>
        <dsp:cNvPr id="0" name=""/>
        <dsp:cNvSpPr/>
      </dsp:nvSpPr>
      <dsp:spPr>
        <a:xfrm>
          <a:off x="1028282" y="1996167"/>
          <a:ext cx="2215206" cy="21398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ln>
                <a:noFill/>
              </a:ln>
            </a:rPr>
            <a:t>Provide resources to answer questions</a:t>
          </a:r>
        </a:p>
      </dsp:txBody>
      <dsp:txXfrm>
        <a:off x="1132741" y="2100626"/>
        <a:ext cx="2006288" cy="19309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3798A3-DAC3-4EC8-8599-BD45E63A68C8}" type="datetimeFigureOut">
              <a:rPr lang="en-US" smtClean="0"/>
              <a:t>5/18/20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1E51CC-CDFC-4711-9098-96797FA93A25}" type="slidenum">
              <a:rPr lang="en-US" smtClean="0"/>
              <a:t>‹#›</a:t>
            </a:fld>
            <a:endParaRPr lang="en-US"/>
          </a:p>
        </p:txBody>
      </p:sp>
    </p:spTree>
    <p:extLst>
      <p:ext uri="{BB962C8B-B14F-4D97-AF65-F5344CB8AC3E}">
        <p14:creationId xmlns:p14="http://schemas.microsoft.com/office/powerpoint/2010/main" val="273790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pPr defTabSz="931774">
              <a:defRPr/>
            </a:pPr>
            <a:fld id="{2B74C937-0DD4-4976-AEDF-D4B741EAEAB7}"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3849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Pick between this slide and the slide before (delete one you don’t want)</a:t>
            </a:r>
          </a:p>
        </p:txBody>
      </p:sp>
      <p:sp>
        <p:nvSpPr>
          <p:cNvPr id="4" name="Slide Number Placeholder 3"/>
          <p:cNvSpPr>
            <a:spLocks noGrp="1"/>
          </p:cNvSpPr>
          <p:nvPr>
            <p:ph type="sldNum" sz="quarter" idx="5"/>
          </p:nvPr>
        </p:nvSpPr>
        <p:spPr/>
        <p:txBody>
          <a:bodyPr/>
          <a:lstStyle/>
          <a:p>
            <a:fld id="{431E51CC-CDFC-4711-9098-96797FA93A25}" type="slidenum">
              <a:rPr lang="en-US" smtClean="0"/>
              <a:t>12</a:t>
            </a:fld>
            <a:endParaRPr lang="en-US"/>
          </a:p>
        </p:txBody>
      </p:sp>
    </p:spTree>
    <p:extLst>
      <p:ext uri="{BB962C8B-B14F-4D97-AF65-F5344CB8AC3E}">
        <p14:creationId xmlns:p14="http://schemas.microsoft.com/office/powerpoint/2010/main" val="339621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Screening should include an assessment of:</a:t>
            </a:r>
          </a:p>
          <a:p>
            <a:pPr lvl="1"/>
            <a:r>
              <a:rPr lang="en-US" dirty="0">
                <a:effectLst/>
              </a:rPr>
              <a:t>Exposure to someone diagnosed with COVID-19 in the past 14 days; or,</a:t>
            </a:r>
          </a:p>
          <a:p>
            <a:pPr lvl="1"/>
            <a:r>
              <a:rPr lang="en-US" dirty="0">
                <a:effectLst/>
              </a:rPr>
              <a:t>Cough, shortness of breath, unexplained fever (≥100.4º F), chills, repeated shaking with chills, muscle pain, headache, sore throat,                 and/or new loss of taste or smell within the prior two weeks.</a:t>
            </a:r>
          </a:p>
          <a:p>
            <a:pPr lvl="0"/>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15</a:t>
            </a:fld>
            <a:endParaRPr lang="en-US"/>
          </a:p>
        </p:txBody>
      </p:sp>
    </p:spTree>
    <p:extLst>
      <p:ext uri="{BB962C8B-B14F-4D97-AF65-F5344CB8AC3E}">
        <p14:creationId xmlns:p14="http://schemas.microsoft.com/office/powerpoint/2010/main" val="179461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E51CC-CDFC-4711-9098-96797FA93A25}" type="slidenum">
              <a:rPr lang="en-US" smtClean="0"/>
              <a:t>16</a:t>
            </a:fld>
            <a:endParaRPr lang="en-US"/>
          </a:p>
        </p:txBody>
      </p:sp>
    </p:spTree>
    <p:extLst>
      <p:ext uri="{BB962C8B-B14F-4D97-AF65-F5344CB8AC3E}">
        <p14:creationId xmlns:p14="http://schemas.microsoft.com/office/powerpoint/2010/main" val="359372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0"/>
            <a:r>
              <a:rPr lang="en-US" dirty="0"/>
              <a:t>MOACH - </a:t>
            </a:r>
          </a:p>
          <a:p>
            <a:pPr lvl="0"/>
            <a:r>
              <a:rPr lang="en-US" dirty="0"/>
              <a:t>Lynn Need to add talking points form…..</a:t>
            </a:r>
            <a:endParaRPr lang="en-US" sz="1200" b="1" i="0" kern="1200" dirty="0">
              <a:solidFill>
                <a:schemeClr val="tx1"/>
              </a:solidFill>
              <a:effectLst/>
              <a:latin typeface="+mn-lt"/>
              <a:ea typeface="+mn-ea"/>
              <a:cs typeface="+mn-cs"/>
            </a:endParaRPr>
          </a:p>
          <a:p>
            <a:pPr lvl="0"/>
            <a:endParaRPr lang="en-US" sz="1200" b="0" i="0" kern="1200" baseline="0" dirty="0">
              <a:solidFill>
                <a:schemeClr val="tx1"/>
              </a:solidFill>
              <a:effectLst/>
              <a:latin typeface="+mn-lt"/>
              <a:ea typeface="+mn-ea"/>
              <a:cs typeface="+mn-cs"/>
            </a:endParaRPr>
          </a:p>
          <a:p>
            <a:pPr lvl="0"/>
            <a:endParaRPr lang="en-US" sz="1200" b="0" i="0" kern="1200" baseline="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Supplies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Dentists must ensure they have adequate supplies including personal protective equipment (PPE) and sanitation supplies.</a:t>
            </a:r>
          </a:p>
          <a:p>
            <a:pPr lvl="0"/>
            <a:r>
              <a:rPr lang="en-US" sz="1200" kern="1200" dirty="0">
                <a:solidFill>
                  <a:schemeClr val="tx1"/>
                </a:solidFill>
                <a:effectLst/>
                <a:latin typeface="+mn-lt"/>
                <a:ea typeface="+mn-ea"/>
                <a:cs typeface="+mn-cs"/>
              </a:rPr>
              <a:t>It is strongly recommended that dental practices have a minimum 2-week supply of PPE for dentists and staff. This includes N95 masks, face shields, goggles, surgical masks, and other infection control equipment. Dental offices should also consider making masks available to all patients prior to entering the dental office to ensure minimal exposure to air particles in the practice.</a:t>
            </a:r>
          </a:p>
          <a:p>
            <a:endParaRPr lang="en-US" dirty="0"/>
          </a:p>
          <a:p>
            <a:endParaRPr lang="en-US" dirty="0"/>
          </a:p>
          <a:p>
            <a:endParaRPr lang="en-US" dirty="0"/>
          </a:p>
          <a:p>
            <a:r>
              <a:rPr lang="en-US" dirty="0"/>
              <a:t>n the next several</a:t>
            </a:r>
            <a:r>
              <a:rPr lang="en-US" baseline="0" dirty="0"/>
              <a:t> slides we will consider several aspects that affect the provision of dental services.  We will then talk about what the local oral health program staff can do in this arena, as well as how it will impact delivery of LOHP services and planned activities.</a:t>
            </a:r>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17</a:t>
            </a:fld>
            <a:endParaRPr lang="en-US"/>
          </a:p>
        </p:txBody>
      </p:sp>
    </p:spTree>
    <p:extLst>
      <p:ext uri="{BB962C8B-B14F-4D97-AF65-F5344CB8AC3E}">
        <p14:creationId xmlns:p14="http://schemas.microsoft.com/office/powerpoint/2010/main" val="145303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variety of resources, out there. Many of them point back at each other, but for dental related COVID-19 information the CDC, CDPH, ADA, and CDA are your primary resources, and their webpages pertaining to COVID-19 are all linked here.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18</a:t>
            </a:fld>
            <a:endParaRPr lang="en-US"/>
          </a:p>
        </p:txBody>
      </p:sp>
    </p:spTree>
    <p:extLst>
      <p:ext uri="{BB962C8B-B14F-4D97-AF65-F5344CB8AC3E}">
        <p14:creationId xmlns:p14="http://schemas.microsoft.com/office/powerpoint/2010/main" val="270700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19</a:t>
            </a:fld>
            <a:endParaRPr lang="en-US"/>
          </a:p>
        </p:txBody>
      </p:sp>
    </p:spTree>
    <p:extLst>
      <p:ext uri="{BB962C8B-B14F-4D97-AF65-F5344CB8AC3E}">
        <p14:creationId xmlns:p14="http://schemas.microsoft.com/office/powerpoint/2010/main" val="8246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check the </a:t>
            </a:r>
            <a:r>
              <a:rPr lang="en-US" sz="1200" b="1" dirty="0">
                <a:solidFill>
                  <a:schemeClr val="tx2"/>
                </a:solidFill>
              </a:rPr>
              <a:t>California Oral Health Technical Assistance Center COHTAC </a:t>
            </a:r>
            <a:r>
              <a:rPr lang="en-US" sz="1200" b="0" dirty="0">
                <a:solidFill>
                  <a:schemeClr val="tx2"/>
                </a:solidFill>
              </a:rPr>
              <a:t>website for COVID</a:t>
            </a:r>
            <a:r>
              <a:rPr lang="en-US" sz="1200" b="0" baseline="0" dirty="0">
                <a:solidFill>
                  <a:schemeClr val="tx2"/>
                </a:solidFill>
              </a:rPr>
              <a:t> reacted dental and oral health updates.</a:t>
            </a:r>
            <a:endParaRPr lang="en-US" b="0" dirty="0"/>
          </a:p>
        </p:txBody>
      </p:sp>
      <p:sp>
        <p:nvSpPr>
          <p:cNvPr id="4" name="Slide Number Placeholder 3"/>
          <p:cNvSpPr>
            <a:spLocks noGrp="1"/>
          </p:cNvSpPr>
          <p:nvPr>
            <p:ph type="sldNum" sz="quarter" idx="10"/>
          </p:nvPr>
        </p:nvSpPr>
        <p:spPr/>
        <p:txBody>
          <a:bodyPr/>
          <a:lstStyle/>
          <a:p>
            <a:fld id="{A2477263-58C5-4EB5-8011-91AD65E872EA}" type="slidenum">
              <a:rPr lang="en-US" smtClean="0"/>
              <a:t>20</a:t>
            </a:fld>
            <a:endParaRPr lang="en-US" dirty="0"/>
          </a:p>
        </p:txBody>
      </p:sp>
    </p:spTree>
    <p:extLst>
      <p:ext uri="{BB962C8B-B14F-4D97-AF65-F5344CB8AC3E}">
        <p14:creationId xmlns:p14="http://schemas.microsoft.com/office/powerpoint/2010/main" val="188745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pandemic many LOHP</a:t>
            </a:r>
            <a:r>
              <a:rPr lang="en-US" baseline="0" dirty="0"/>
              <a:t> staff are redirected to assist with CODIV related activities.</a:t>
            </a:r>
          </a:p>
          <a:p>
            <a:endParaRPr lang="en-US" baseline="0" dirty="0"/>
          </a:p>
          <a:p>
            <a:r>
              <a:rPr lang="en-US" baseline="0" dirty="0"/>
              <a:t>LOHPs can (insert guidance that Joann /Rosanna sent last week)</a:t>
            </a:r>
          </a:p>
          <a:p>
            <a:r>
              <a:rPr lang="en-US" baseline="0" dirty="0"/>
              <a:t>Also,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LOHPs should assess N95 respirator fit testing availability for DHCP by contacting hospitals and other entities. If there’s a fee for coordinating, they may use their funds.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21</a:t>
            </a:fld>
            <a:endParaRPr lang="en-US"/>
          </a:p>
        </p:txBody>
      </p:sp>
    </p:spTree>
    <p:extLst>
      <p:ext uri="{BB962C8B-B14F-4D97-AF65-F5344CB8AC3E}">
        <p14:creationId xmlns:p14="http://schemas.microsoft.com/office/powerpoint/2010/main" val="2350082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example of what the Orange County LOHP is doing.. They have wrote a note on the Smile Habits webpage to the community about the pandemic and provide information and links to all the top resources available where the community can learn more, like the CDC and ADA.</a:t>
            </a:r>
          </a:p>
        </p:txBody>
      </p:sp>
      <p:sp>
        <p:nvSpPr>
          <p:cNvPr id="4" name="Slide Number Placeholder 3"/>
          <p:cNvSpPr>
            <a:spLocks noGrp="1"/>
          </p:cNvSpPr>
          <p:nvPr>
            <p:ph type="sldNum" sz="quarter" idx="5"/>
          </p:nvPr>
        </p:nvSpPr>
        <p:spPr/>
        <p:txBody>
          <a:bodyPr/>
          <a:lstStyle/>
          <a:p>
            <a:fld id="{A2477263-58C5-4EB5-8011-91AD65E872EA}" type="slidenum">
              <a:rPr lang="en-US" smtClean="0"/>
              <a:t>22</a:t>
            </a:fld>
            <a:endParaRPr lang="en-US" dirty="0"/>
          </a:p>
        </p:txBody>
      </p:sp>
    </p:spTree>
    <p:extLst>
      <p:ext uri="{BB962C8B-B14F-4D97-AF65-F5344CB8AC3E}">
        <p14:creationId xmlns:p14="http://schemas.microsoft.com/office/powerpoint/2010/main" val="316741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E51CC-CDFC-4711-9098-96797FA93A25}" type="slidenum">
              <a:rPr lang="en-US" smtClean="0"/>
              <a:t>25</a:t>
            </a:fld>
            <a:endParaRPr lang="en-US"/>
          </a:p>
        </p:txBody>
      </p:sp>
    </p:spTree>
    <p:extLst>
      <p:ext uri="{BB962C8B-B14F-4D97-AF65-F5344CB8AC3E}">
        <p14:creationId xmlns:p14="http://schemas.microsoft.com/office/powerpoint/2010/main" val="260344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webinar is to inform you how the pandemic known as COVID-19 or commonly known as the Coronavirus is affecting the ability to conduct oral health activities in the state of California both in the public and private sectors.</a:t>
            </a:r>
          </a:p>
        </p:txBody>
      </p:sp>
      <p:sp>
        <p:nvSpPr>
          <p:cNvPr id="4" name="Slide Number Placeholder 3"/>
          <p:cNvSpPr>
            <a:spLocks noGrp="1"/>
          </p:cNvSpPr>
          <p:nvPr>
            <p:ph type="sldNum" sz="quarter" idx="10"/>
          </p:nvPr>
        </p:nvSpPr>
        <p:spPr/>
        <p:txBody>
          <a:bodyPr/>
          <a:lstStyle/>
          <a:p>
            <a:pPr defTabSz="931774">
              <a:defRPr/>
            </a:pPr>
            <a:fld id="{2B74C937-0DD4-4976-AEDF-D4B741EAEAB7}"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4074185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Maybe ADD nice QA graphic</a:t>
            </a:r>
            <a:endParaRPr lang="en-US" dirty="0"/>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26</a:t>
            </a:fld>
            <a:endParaRPr lang="en-US"/>
          </a:p>
        </p:txBody>
      </p:sp>
    </p:spTree>
    <p:extLst>
      <p:ext uri="{BB962C8B-B14F-4D97-AF65-F5344CB8AC3E}">
        <p14:creationId xmlns:p14="http://schemas.microsoft.com/office/powerpoint/2010/main" val="12178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477263-58C5-4EB5-8011-91AD65E872EA}" type="slidenum">
              <a:rPr lang="en-US" smtClean="0"/>
              <a:t>4</a:t>
            </a:fld>
            <a:endParaRPr lang="en-US"/>
          </a:p>
        </p:txBody>
      </p:sp>
    </p:spTree>
    <p:extLst>
      <p:ext uri="{BB962C8B-B14F-4D97-AF65-F5344CB8AC3E}">
        <p14:creationId xmlns:p14="http://schemas.microsoft.com/office/powerpoint/2010/main" val="53308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most important thing to do in this new and challenges time is to stay updated and informed. There are a variety of reliable sources to help you stay in the</a:t>
            </a:r>
            <a:r>
              <a:rPr lang="en-US" b="0" baseline="0" dirty="0"/>
              <a:t> know</a:t>
            </a:r>
            <a:r>
              <a:rPr lang="en-US" b="0" dirty="0"/>
              <a:t>. The slide on the screen shows where you can access CDPH COVID-19 updates. This site also</a:t>
            </a:r>
            <a:r>
              <a:rPr lang="en-US" b="0" baseline="0" dirty="0"/>
              <a:t> provides </a:t>
            </a:r>
            <a:r>
              <a:rPr lang="en-US" b="0" dirty="0"/>
              <a:t>links to other reliable sources including the Center for Disease Control (CDC), American Dental Association…</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a:t>
            </a:r>
            <a:r>
              <a:rPr lang="en-US" sz="1200" b="0" kern="1200" dirty="0">
                <a:solidFill>
                  <a:schemeClr val="tx1"/>
                </a:solidFill>
                <a:effectLst/>
                <a:latin typeface="+mn-lt"/>
                <a:ea typeface="+mn-ea"/>
                <a:cs typeface="+mn-cs"/>
              </a:rPr>
              <a:t>Click on the link to show most current information and briefly review the most current updates listed on the webpage. </a:t>
            </a:r>
            <a:r>
              <a:rPr lang="en-US" sz="1200" b="1" kern="1200" dirty="0">
                <a:solidFill>
                  <a:schemeClr val="tx1"/>
                </a:solidFill>
                <a:effectLst/>
                <a:latin typeface="+mn-lt"/>
                <a:ea typeface="+mn-ea"/>
                <a:cs typeface="+mn-cs"/>
              </a:rPr>
              <a:t>Not sure if you will want to do this - Jess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1E51CC-CDFC-4711-9098-96797FA93A25}" type="slidenum">
              <a:rPr lang="en-US" smtClean="0"/>
              <a:t>5</a:t>
            </a:fld>
            <a:endParaRPr lang="en-US"/>
          </a:p>
        </p:txBody>
      </p:sp>
    </p:spTree>
    <p:extLst>
      <p:ext uri="{BB962C8B-B14F-4D97-AF65-F5344CB8AC3E}">
        <p14:creationId xmlns:p14="http://schemas.microsoft.com/office/powerpoint/2010/main" val="162221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summary, Governor Newsom signed the Home Executive Order N-33-20 on March 19</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directing all California residents to follow directives to stay home, except as needed to maintain continuity of operations of essential critical infrastructure sectors  designate as critical to protect health and well0being of all Californians. Dentists a part of the essential critical infrastructure sector.</a:t>
            </a:r>
            <a:endParaRPr lang="en-US" dirty="0"/>
          </a:p>
        </p:txBody>
      </p:sp>
      <p:sp>
        <p:nvSpPr>
          <p:cNvPr id="4" name="Slide Number Placeholder 3"/>
          <p:cNvSpPr>
            <a:spLocks noGrp="1"/>
          </p:cNvSpPr>
          <p:nvPr>
            <p:ph type="sldNum" sz="quarter" idx="10"/>
          </p:nvPr>
        </p:nvSpPr>
        <p:spPr/>
        <p:txBody>
          <a:bodyPr/>
          <a:lstStyle/>
          <a:p>
            <a:fld id="{A2477263-58C5-4EB5-8011-91AD65E872EA}" type="slidenum">
              <a:rPr lang="en-US" smtClean="0"/>
              <a:t>6</a:t>
            </a:fld>
            <a:endParaRPr lang="en-US" dirty="0"/>
          </a:p>
        </p:txBody>
      </p:sp>
    </p:spTree>
    <p:extLst>
      <p:ext uri="{BB962C8B-B14F-4D97-AF65-F5344CB8AC3E}">
        <p14:creationId xmlns:p14="http://schemas.microsoft.com/office/powerpoint/2010/main" val="42101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Our initial first guidance came out earlier</a:t>
            </a:r>
            <a:r>
              <a:rPr lang="en-US" baseline="0" dirty="0"/>
              <a:t> </a:t>
            </a:r>
            <a:r>
              <a:rPr lang="en-US" dirty="0"/>
              <a:t>in the</a:t>
            </a:r>
            <a:r>
              <a:rPr lang="en-US" baseline="0" dirty="0"/>
              <a:t> pandemic on April 27</a:t>
            </a:r>
            <a:r>
              <a:rPr lang="en-US" baseline="30000" dirty="0"/>
              <a:t>th</a:t>
            </a:r>
            <a:r>
              <a:rPr lang="en-US" baseline="0" dirty="0"/>
              <a:t> and provided guidance to the dental community regarding </a:t>
            </a:r>
            <a:r>
              <a:rPr lang="en-US" b="1" baseline="0" dirty="0"/>
              <a:t>emergency dental care.  At the time only emergency care was recommended by CDC </a:t>
            </a:r>
            <a:r>
              <a:rPr lang="en-US" baseline="0" dirty="0"/>
              <a:t>  to both 1) conserve PPE and 2) minimize the spread of infection while the number of cases was increasing rapidly threatening to overwhelm the health care system’s ability to respond to the crisis.  </a:t>
            </a:r>
          </a:p>
          <a:p>
            <a:pPr lvl="0"/>
            <a:endParaRPr lang="en-US" baseline="0" dirty="0"/>
          </a:p>
        </p:txBody>
      </p:sp>
      <p:sp>
        <p:nvSpPr>
          <p:cNvPr id="4" name="Slide Number Placeholder 3"/>
          <p:cNvSpPr>
            <a:spLocks noGrp="1"/>
          </p:cNvSpPr>
          <p:nvPr>
            <p:ph type="sldNum" sz="quarter" idx="10"/>
          </p:nvPr>
        </p:nvSpPr>
        <p:spPr/>
        <p:txBody>
          <a:bodyPr/>
          <a:lstStyle/>
          <a:p>
            <a:fld id="{A3414BB8-E7B3-48A4-B13B-13130F8013F3}" type="slidenum">
              <a:rPr lang="en-US" smtClean="0"/>
              <a:t>8</a:t>
            </a:fld>
            <a:endParaRPr lang="en-US"/>
          </a:p>
        </p:txBody>
      </p:sp>
    </p:spTree>
    <p:extLst>
      <p:ext uri="{BB962C8B-B14F-4D97-AF65-F5344CB8AC3E}">
        <p14:creationId xmlns:p14="http://schemas.microsoft.com/office/powerpoint/2010/main" val="9109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patient scheduling and flow protocols and infection control precautions in place to minimize exposure to and spread of COVID-19. Limit the number of patients in the office or clinic at any one time to maintain physical distancing of a minimum of six feet between patients.  If physical distancing is not possible inside the waiting room, consider having patients wait outside and ensure that all patients are wearing a protective face covering.</a:t>
            </a:r>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9</a:t>
            </a:fld>
            <a:endParaRPr lang="en-US"/>
          </a:p>
        </p:txBody>
      </p:sp>
    </p:spTree>
    <p:extLst>
      <p:ext uri="{BB962C8B-B14F-4D97-AF65-F5344CB8AC3E}">
        <p14:creationId xmlns:p14="http://schemas.microsoft.com/office/powerpoint/2010/main" val="210664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California moves into the next phase of starting to re-open,</a:t>
            </a:r>
            <a:r>
              <a:rPr lang="en-US" baseline="0" dirty="0"/>
              <a:t> some services will soon resume.</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April 27</a:t>
            </a:r>
            <a:r>
              <a:rPr lang="en-US" baseline="30000" dirty="0"/>
              <a:t>th</a:t>
            </a:r>
            <a:r>
              <a:rPr lang="en-US" dirty="0"/>
              <a:t>, CDPH State Health Officer, Dr. Sonia Angell released:</a:t>
            </a:r>
            <a:r>
              <a:rPr lang="en-US" baseline="0" dirty="0"/>
              <a:t> </a:t>
            </a:r>
            <a:r>
              <a:rPr lang="en-US" sz="1200" b="1" i="0" kern="1200" dirty="0">
                <a:solidFill>
                  <a:schemeClr val="tx1"/>
                </a:solidFill>
                <a:effectLst/>
                <a:latin typeface="+mn-lt"/>
                <a:ea typeface="+mn-ea"/>
                <a:cs typeface="+mn-cs"/>
              </a:rPr>
              <a:t>Resuming California’s Deferred and Preventive Health Care </a:t>
            </a:r>
            <a:r>
              <a:rPr lang="en-US" sz="1200" b="0" i="0" kern="1200" dirty="0">
                <a:solidFill>
                  <a:schemeClr val="tx1"/>
                </a:solidFill>
                <a:effectLst/>
                <a:latin typeface="+mn-lt"/>
                <a:ea typeface="+mn-ea"/>
                <a:cs typeface="+mn-cs"/>
              </a:rPr>
              <a:t>guidance. It includes info on the background, how it applies to dental setting, personal protective equipment and screening for both dental patients as well as staff.</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Guidance begins:</a:t>
            </a:r>
          </a:p>
          <a:p>
            <a:pPr lvl="0"/>
            <a:r>
              <a:rPr lang="en-US" sz="1200" b="0" i="0" kern="1200" dirty="0">
                <a:solidFill>
                  <a:schemeClr val="tx1"/>
                </a:solidFill>
                <a:effectLst/>
                <a:latin typeface="+mn-lt"/>
                <a:ea typeface="+mn-ea"/>
                <a:cs typeface="+mn-cs"/>
              </a:rPr>
              <a:t>​During the COVID-19 pandemic both State and Local governments have worked together to respond to the pandemic. Stay-at-Home orders are in place and have supported the flattening of the curve in California. During this time, non-urgent health care has been deferred to support the State's efforts and to further prevent the spread of COVID-19. </a:t>
            </a:r>
            <a:r>
              <a:rPr lang="en-US" sz="1200" b="1" i="0" kern="1200" dirty="0">
                <a:solidFill>
                  <a:schemeClr val="tx1"/>
                </a:solidFill>
                <a:effectLst/>
                <a:latin typeface="+mn-lt"/>
                <a:ea typeface="+mn-ea"/>
                <a:cs typeface="+mn-cs"/>
              </a:rPr>
              <a:t>This deferral of services was essential in response to the surge of COVID-19 patients, but creates its own public health impacts, which must be addressed as soon as practicable</a:t>
            </a:r>
          </a:p>
          <a:p>
            <a:pPr lvl="0"/>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Even though current evidence shows progress in suppressing the virus, there is much to consider for the future of the State and to protect against a surge, once Stay-at-Home orders are modified. </a:t>
            </a:r>
            <a:r>
              <a:rPr lang="en-US" sz="1200" b="1" i="0" kern="1200" dirty="0">
                <a:solidFill>
                  <a:schemeClr val="tx1"/>
                </a:solidFill>
                <a:effectLst/>
                <a:latin typeface="+mn-lt"/>
                <a:ea typeface="+mn-ea"/>
                <a:cs typeface="+mn-cs"/>
              </a:rPr>
              <a:t>One important focus will be resuming our existing health care system for non-emergent and non-COVID-19 health care, which has been deferred during this time. These services will include resuming elective and non-urgent procedures at hospitals; outpatient care including primary care and specialty care in physician offices and health centers; behavioral health, long term care, ancillary, pharmacy, and dental services. This is to restart the care that has been postponed including preventive care such as well-child visits and vaccinations, adult clinical preventive services, and routine dental services. Whenever appropriate for patient and condition, visits should maximize the use of telehealth/telephonic modality.</a:t>
            </a:r>
          </a:p>
          <a:p>
            <a:r>
              <a:rPr lang="en-US" sz="1200" b="1" i="0" kern="1200" dirty="0">
                <a:solidFill>
                  <a:schemeClr val="tx1"/>
                </a:solidFill>
                <a:effectLst/>
                <a:latin typeface="+mn-lt"/>
                <a:ea typeface="+mn-ea"/>
                <a:cs typeface="+mn-cs"/>
              </a:rPr>
              <a:t>This guidance is intended to set a plan for California while understanding there may be local or regional circumstances that require different timelines for resumption of services.</a:t>
            </a:r>
            <a:endParaRPr lang="en-US" dirty="0"/>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10</a:t>
            </a:fld>
            <a:endParaRPr lang="en-US"/>
          </a:p>
        </p:txBody>
      </p:sp>
    </p:spTree>
    <p:extLst>
      <p:ext uri="{BB962C8B-B14F-4D97-AF65-F5344CB8AC3E}">
        <p14:creationId xmlns:p14="http://schemas.microsoft.com/office/powerpoint/2010/main" val="101541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On May 7th</a:t>
            </a:r>
            <a:r>
              <a:rPr lang="en-US" b="1" baseline="0" dirty="0">
                <a:solidFill>
                  <a:schemeClr val="tx1"/>
                </a:solidFill>
              </a:rPr>
              <a:t>  </a:t>
            </a:r>
            <a:r>
              <a:rPr lang="en-US" b="0" baseline="0" dirty="0">
                <a:solidFill>
                  <a:schemeClr val="tx1"/>
                </a:solidFill>
              </a:rPr>
              <a:t>CDPH released </a:t>
            </a:r>
            <a:r>
              <a:rPr lang="en-US" b="1" dirty="0">
                <a:solidFill>
                  <a:schemeClr val="tx2"/>
                </a:solidFill>
              </a:rPr>
              <a:t>CDPH Guidance for Resuming Deferred and Preventive Dental Care.  The next several slides will follow details about the guidance slides will cover the new guidance…….This guidance is to assist dentists who are</a:t>
            </a:r>
            <a:r>
              <a:rPr lang="en-US" b="1" baseline="0" dirty="0">
                <a:solidFill>
                  <a:schemeClr val="tx2"/>
                </a:solidFill>
              </a:rPr>
              <a:t> resuming dental care  that had been deferred for the past few months, this care includes…</a:t>
            </a:r>
          </a:p>
          <a:p>
            <a:pPr lvl="0"/>
            <a:r>
              <a:rPr lang="en-US" b="1" baseline="0" dirty="0">
                <a:solidFill>
                  <a:schemeClr val="tx2"/>
                </a:solidFill>
              </a:rPr>
              <a:t>Read slide</a:t>
            </a:r>
            <a:br>
              <a:rPr lang="en-US" dirty="0"/>
            </a:br>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3414BB8-E7B3-48A4-B13B-13130F8013F3}" type="slidenum">
              <a:rPr lang="en-US" smtClean="0"/>
              <a:t>11</a:t>
            </a:fld>
            <a:endParaRPr lang="en-US"/>
          </a:p>
        </p:txBody>
      </p:sp>
    </p:spTree>
    <p:extLst>
      <p:ext uri="{BB962C8B-B14F-4D97-AF65-F5344CB8AC3E}">
        <p14:creationId xmlns:p14="http://schemas.microsoft.com/office/powerpoint/2010/main" val="148399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EA387C-6760-4523-BD58-0DE196107ED8}"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60425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EA387C-6760-4523-BD58-0DE196107ED8}"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325726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A387C-6760-4523-BD58-0DE196107ED8}"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294567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A387C-6760-4523-BD58-0DE196107ED8}"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127549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2692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38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4F4CE76-9156-4902-84E9-9ABDAF975D31}" type="datetimeFigureOut">
              <a:rPr lang="en-US" smtClean="0"/>
              <a:t>5/18/20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F904A0F-F1CA-4446-9ACC-FFCDA6D895AD}" type="slidenum">
              <a:rPr lang="en-US" smtClean="0"/>
              <a:t>‹#›</a:t>
            </a:fld>
            <a:endParaRPr lang="en-US"/>
          </a:p>
        </p:txBody>
      </p:sp>
    </p:spTree>
    <p:extLst>
      <p:ext uri="{BB962C8B-B14F-4D97-AF65-F5344CB8AC3E}">
        <p14:creationId xmlns:p14="http://schemas.microsoft.com/office/powerpoint/2010/main" val="208206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B47BE-7C27-493D-886D-C8B00B6DA812}"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256C7-0793-4521-8DFA-25E65EFA8401}" type="slidenum">
              <a:rPr lang="en-US" smtClean="0"/>
              <a:t>‹#›</a:t>
            </a:fld>
            <a:endParaRPr lang="en-US"/>
          </a:p>
        </p:txBody>
      </p:sp>
    </p:spTree>
    <p:extLst>
      <p:ext uri="{BB962C8B-B14F-4D97-AF65-F5344CB8AC3E}">
        <p14:creationId xmlns:p14="http://schemas.microsoft.com/office/powerpoint/2010/main" val="187467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ACAEE0-45E9-4734-95F6-22DC4A3FCD05}"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1103179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CAEE0-45E9-4734-95F6-22DC4A3FCD05}"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4575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CAEE0-45E9-4734-95F6-22DC4A3FCD05}"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238072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A387C-6760-4523-BD58-0DE196107ED8}"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14289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ACAEE0-45E9-4734-95F6-22DC4A3FCD05}"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306403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ACAEE0-45E9-4734-95F6-22DC4A3FCD05}" type="datetimeFigureOut">
              <a:rPr lang="en-US" smtClean="0"/>
              <a:t>5/18/20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69377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ACAEE0-45E9-4734-95F6-22DC4A3FCD05}" type="datetimeFigureOut">
              <a:rPr lang="en-US" smtClean="0"/>
              <a:t>5/18/20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91532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AEE0-45E9-4734-95F6-22DC4A3FCD05}" type="datetimeFigureOut">
              <a:rPr lang="en-US" smtClean="0"/>
              <a:t>5/18/20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1406077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CAEE0-45E9-4734-95F6-22DC4A3FCD05}"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383264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CAEE0-45E9-4734-95F6-22DC4A3FCD05}"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3987275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CAEE0-45E9-4734-95F6-22DC4A3FCD05}"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2712387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CAEE0-45E9-4734-95F6-22DC4A3FCD05}"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4BC2-35CA-49D9-8C61-3F6789ABEE54}" type="slidenum">
              <a:rPr lang="en-US" smtClean="0"/>
              <a:t>‹#›</a:t>
            </a:fld>
            <a:endParaRPr lang="en-US"/>
          </a:p>
        </p:txBody>
      </p:sp>
    </p:spTree>
    <p:extLst>
      <p:ext uri="{BB962C8B-B14F-4D97-AF65-F5344CB8AC3E}">
        <p14:creationId xmlns:p14="http://schemas.microsoft.com/office/powerpoint/2010/main" val="472398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390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A387C-6760-4523-BD58-0DE196107ED8}"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17740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EA387C-6760-4523-BD58-0DE196107ED8}"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396998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EA387C-6760-4523-BD58-0DE196107ED8}" type="datetimeFigureOut">
              <a:rPr lang="en-US" smtClean="0"/>
              <a:t>5/18/20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383471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EA387C-6760-4523-BD58-0DE196107ED8}" type="datetimeFigureOut">
              <a:rPr lang="en-US" smtClean="0"/>
              <a:t>5/18/20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387361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EA387C-6760-4523-BD58-0DE196107ED8}" type="datetimeFigureOut">
              <a:rPr lang="en-US" smtClean="0"/>
              <a:t>5/18/20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194553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A387C-6760-4523-BD58-0DE196107ED8}" type="datetimeFigureOut">
              <a:rPr lang="en-US" smtClean="0"/>
              <a:t>5/18/20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313503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EA387C-6760-4523-BD58-0DE196107ED8}"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50B2E-BD59-4505-B669-61FBCB57E10F}" type="slidenum">
              <a:rPr lang="en-US" smtClean="0"/>
              <a:t>‹#›</a:t>
            </a:fld>
            <a:endParaRPr lang="en-US"/>
          </a:p>
        </p:txBody>
      </p:sp>
    </p:spTree>
    <p:extLst>
      <p:ext uri="{BB962C8B-B14F-4D97-AF65-F5344CB8AC3E}">
        <p14:creationId xmlns:p14="http://schemas.microsoft.com/office/powerpoint/2010/main" val="293645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A387C-6760-4523-BD58-0DE196107ED8}" type="datetimeFigureOut">
              <a:rPr lang="en-US" smtClean="0"/>
              <a:t>5/18/20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50B2E-BD59-4505-B669-61FBCB57E10F}" type="slidenum">
              <a:rPr lang="en-US" smtClean="0"/>
              <a:t>‹#›</a:t>
            </a:fld>
            <a:endParaRPr lang="en-US"/>
          </a:p>
        </p:txBody>
      </p:sp>
    </p:spTree>
    <p:extLst>
      <p:ext uri="{BB962C8B-B14F-4D97-AF65-F5344CB8AC3E}">
        <p14:creationId xmlns:p14="http://schemas.microsoft.com/office/powerpoint/2010/main" val="97380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6"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274638"/>
            <a:ext cx="1076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19200" y="1828801"/>
            <a:ext cx="103632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3236" name="Rectangle 15"/>
          <p:cNvSpPr txBox="1">
            <a:spLocks noGrp="1" noChangeArrowheads="1"/>
          </p:cNvSpPr>
          <p:nvPr userDrawn="1"/>
        </p:nvSpPr>
        <p:spPr bwMode="auto">
          <a:xfrm>
            <a:off x="6299200" y="6340476"/>
            <a:ext cx="548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eaLnBrk="0" fontAlgn="base" hangingPunct="0">
              <a:spcBef>
                <a:spcPct val="0"/>
              </a:spcBef>
              <a:spcAft>
                <a:spcPct val="0"/>
              </a:spcAft>
              <a:defRPr/>
            </a:pPr>
            <a:r>
              <a:rPr lang="en-US" sz="1000" b="1" i="1" dirty="0">
                <a:solidFill>
                  <a:srgbClr val="0070C0"/>
                </a:solidFill>
              </a:rPr>
              <a:t>California Department of Public Health</a:t>
            </a:r>
          </a:p>
        </p:txBody>
      </p:sp>
      <p:cxnSp>
        <p:nvCxnSpPr>
          <p:cNvPr id="8" name="Straight Connector 7"/>
          <p:cNvCxnSpPr/>
          <p:nvPr userDrawn="1"/>
        </p:nvCxnSpPr>
        <p:spPr>
          <a:xfrm>
            <a:off x="6299200" y="6400800"/>
            <a:ext cx="548640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030" name="Straight Arrow Connector 4"/>
          <p:cNvCxnSpPr>
            <a:cxnSpLocks noChangeShapeType="1"/>
          </p:cNvCxnSpPr>
          <p:nvPr userDrawn="1"/>
        </p:nvCxnSpPr>
        <p:spPr bwMode="auto">
          <a:xfrm>
            <a:off x="0" y="1524000"/>
            <a:ext cx="10363200" cy="1588"/>
          </a:xfrm>
          <a:prstGeom prst="straightConnector1">
            <a:avLst/>
          </a:prstGeom>
          <a:noFill/>
          <a:ln w="38100" algn="ctr">
            <a:solidFill>
              <a:srgbClr val="F29B1A"/>
            </a:solidFill>
            <a:round/>
            <a:headEnd/>
            <a:tailEnd type="arrow" w="med" len="med"/>
          </a:ln>
          <a:effectLst>
            <a:outerShdw dist="20000" dir="5400000" rotWithShape="0">
              <a:srgbClr val="000000">
                <a:alpha val="37999"/>
              </a:srgbClr>
            </a:outerShdw>
          </a:effectLst>
        </p:spPr>
      </p:cxnSp>
      <p:cxnSp>
        <p:nvCxnSpPr>
          <p:cNvPr id="1031" name="Straight Arrow Connector 5"/>
          <p:cNvCxnSpPr>
            <a:cxnSpLocks noChangeShapeType="1"/>
          </p:cNvCxnSpPr>
          <p:nvPr userDrawn="1"/>
        </p:nvCxnSpPr>
        <p:spPr bwMode="auto">
          <a:xfrm rot="5400000">
            <a:off x="-2478351" y="2781036"/>
            <a:ext cx="5564188" cy="2116"/>
          </a:xfrm>
          <a:prstGeom prst="straightConnector1">
            <a:avLst/>
          </a:prstGeom>
          <a:noFill/>
          <a:ln w="38100" algn="ctr">
            <a:solidFill>
              <a:srgbClr val="479133"/>
            </a:solidFill>
            <a:round/>
            <a:headEnd/>
            <a:tailEnd type="arrow" w="med" len="med"/>
          </a:ln>
          <a:effectLst>
            <a:outerShdw dist="20000" dir="5400000" rotWithShape="0">
              <a:srgbClr val="000000">
                <a:alpha val="37999"/>
              </a:srgbClr>
            </a:outerShdw>
          </a:effectLst>
        </p:spPr>
      </p:cxnSp>
      <p:cxnSp>
        <p:nvCxnSpPr>
          <p:cNvPr id="1032" name="Straight Arrow Connector 6"/>
          <p:cNvCxnSpPr>
            <a:cxnSpLocks noChangeShapeType="1"/>
          </p:cNvCxnSpPr>
          <p:nvPr userDrawn="1"/>
        </p:nvCxnSpPr>
        <p:spPr bwMode="auto">
          <a:xfrm rot="5400000">
            <a:off x="-1983051" y="2590536"/>
            <a:ext cx="5183188" cy="2116"/>
          </a:xfrm>
          <a:prstGeom prst="straightConnector1">
            <a:avLst/>
          </a:prstGeom>
          <a:noFill/>
          <a:ln w="38100" algn="ctr">
            <a:solidFill>
              <a:srgbClr val="0070C0"/>
            </a:solidFill>
            <a:round/>
            <a:headEnd/>
            <a:tailEnd type="arrow" w="med" len="med"/>
          </a:ln>
          <a:effectLst>
            <a:outerShdw dist="20000" dir="5400000" rotWithShape="0">
              <a:srgbClr val="000000">
                <a:alpha val="37999"/>
              </a:srgbClr>
            </a:outerShdw>
          </a:effectLst>
        </p:spPr>
      </p:cxnSp>
      <p:pic>
        <p:nvPicPr>
          <p:cNvPr id="1033" name="Picture 7" descr="Logo-CDPH #1"/>
          <p:cNvPicPr>
            <a:picLocks noChangeAspect="1" noChangeArrowheads="1"/>
          </p:cNvPicPr>
          <p:nvPr userDrawn="1"/>
        </p:nvPicPr>
        <p:blipFill>
          <a:blip r:embed="rId6">
            <a:clrChange>
              <a:clrFrom>
                <a:srgbClr val="FBFBFB"/>
              </a:clrFrom>
              <a:clrTo>
                <a:srgbClr val="FBFBFB">
                  <a:alpha val="0"/>
                </a:srgbClr>
              </a:clrTo>
            </a:clrChange>
          </a:blip>
          <a:srcRect/>
          <a:stretch>
            <a:fillRect/>
          </a:stretch>
        </p:blipFill>
        <p:spPr bwMode="auto">
          <a:xfrm>
            <a:off x="139701" y="5594350"/>
            <a:ext cx="1892300" cy="1187450"/>
          </a:xfrm>
          <a:prstGeom prst="rect">
            <a:avLst/>
          </a:prstGeom>
          <a:noFill/>
          <a:ln w="9525">
            <a:noFill/>
            <a:miter lim="800000"/>
            <a:headEnd/>
            <a:tailEnd/>
          </a:ln>
        </p:spPr>
      </p:pic>
    </p:spTree>
    <p:extLst>
      <p:ext uri="{BB962C8B-B14F-4D97-AF65-F5344CB8AC3E}">
        <p14:creationId xmlns:p14="http://schemas.microsoft.com/office/powerpoint/2010/main" val="16934862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2" r:id="rId3"/>
    <p:sldLayoutId id="2147483694" r:id="rId4"/>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AEE0-45E9-4734-95F6-22DC4A3FCD05}" type="datetimeFigureOut">
              <a:rPr lang="en-US" smtClean="0"/>
              <a:t>5/18/20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24BC2-35CA-49D9-8C61-3F6789ABEE54}" type="slidenum">
              <a:rPr lang="en-US" smtClean="0"/>
              <a:t>‹#›</a:t>
            </a:fld>
            <a:endParaRPr lang="en-US"/>
          </a:p>
        </p:txBody>
      </p:sp>
    </p:spTree>
    <p:extLst>
      <p:ext uri="{BB962C8B-B14F-4D97-AF65-F5344CB8AC3E}">
        <p14:creationId xmlns:p14="http://schemas.microsoft.com/office/powerpoint/2010/main" val="299350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s-3A__www.cdc.gov_coronavirus_2019-2Dncov_hcp_dental-2Dsettings.html&amp;d=DwMGaQ&amp;c=Lr0a7ed3egkbwePCNW4ROg&amp;r=kiZ1ZY4NYwi2fmvymJrUzMgbFsJVfE6LS7n0aaebRz4&amp;m=-Uc0hZ-1JZ8fx4JzqBIF-MQg4DYJEBycD6pJj7BTTQY&amp;s=Ta2uLtZl53TUdF1v-obRf7zJoA2TzmTyLyLrcDG4suM&amp;e="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c.gov/coronavirus/2019-ncov/symptoms-testing/symptoms.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hyperlink" Target="https://emsa.ca.gov/medical-health-operational-area-coordinator/"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dph.ca.gov/Programs/CID/DCDC/Pages/Immunization/ncov2019.aspx" TargetMode="External"/><Relationship Id="rId13" Type="http://schemas.openxmlformats.org/officeDocument/2006/relationships/hyperlink" Target="https://www.adha.org/resources-docs/ADHA_TaskForceReport.pdf" TargetMode="External"/><Relationship Id="rId3" Type="http://schemas.openxmlformats.org/officeDocument/2006/relationships/image" Target="../media/image12.png"/><Relationship Id="rId7" Type="http://schemas.openxmlformats.org/officeDocument/2006/relationships/hyperlink" Target="https://success.ada.org/en/practice-management/patients/infectious-diseases-2019-novel-coronavirus" TargetMode="External"/><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hyperlink" Target="https://www.cda.org/Home/News-and-Events/COVID-19-coronavirus-Updates" TargetMode="External"/><Relationship Id="rId5" Type="http://schemas.openxmlformats.org/officeDocument/2006/relationships/hyperlink" Target="https://www.cdph.ca.gov/Programs/CID/DCDC/Pages/COVID-19/GuidanceforDentistry.aspx" TargetMode="External"/><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hyperlink" Target="https://www.cdc.gov/coronavirus/2019-ncov/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s://oralhealthsupport.ucsf.edu/california-oral-health-technical-assistance-center"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0.tmp"/></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mailto:DentalDirector@cdph.ca.gov"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cdph.ca.gov/Programs/CID/DCDC/Pages/Immunization/ncov2019.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hyperlink" Target="https://covid19.ca.gov/img/EssentialCriticalInfrastructureWorkers.pdf" TargetMode="External"/><Relationship Id="rId4" Type="http://schemas.openxmlformats.org/officeDocument/2006/relationships/hyperlink" Target="https://covid19.ca.gov/stay-home-except-for-essential-needs/" TargetMode="Externa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proofpoint.com/v2/url?u=https-3A__www.cdc.gov_coronavirus_2019-2Dncov_hcp_dental-2Dsettings.html&amp;d=DwMGaQ&amp;c=Lr0a7ed3egkbwePCNW4ROg&amp;r=kiZ1ZY4NYwi2fmvymJrUzMgbFsJVfE6LS7n0aaebRz4&amp;m=-Uc0hZ-1JZ8fx4JzqBIF-MQg4DYJEBycD6pJj7BTTQY&amp;s=Ta2uLtZl53TUdF1v-obRf7zJoA2TzmTyLyLrcDG4suM&amp;e="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hcp/respirators-strategy/index.html"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471886" y="2118166"/>
            <a:ext cx="6720114" cy="2431143"/>
          </a:xfrm>
          <a:noFill/>
        </p:spPr>
        <p:txBody>
          <a:bodyPr anchor="ctr">
            <a:noAutofit/>
          </a:bodyPr>
          <a:lstStyle/>
          <a:p>
            <a:r>
              <a:rPr lang="en-US" sz="3600" b="1" dirty="0">
                <a:solidFill>
                  <a:schemeClr val="bg1"/>
                </a:solidFill>
              </a:rPr>
              <a:t>LOHP Dental Guidance Webinar</a:t>
            </a:r>
          </a:p>
          <a:p>
            <a:r>
              <a:rPr lang="en-US" sz="3600" b="1" dirty="0">
                <a:solidFill>
                  <a:schemeClr val="bg1"/>
                </a:solidFill>
              </a:rPr>
              <a:t>May 14, 2020</a:t>
            </a:r>
          </a:p>
          <a:p>
            <a:r>
              <a:rPr lang="en-US" sz="3600" b="1" dirty="0">
                <a:solidFill>
                  <a:schemeClr val="bg1"/>
                </a:solidFill>
              </a:rPr>
              <a:t>11:00am – 12:00pm</a:t>
            </a:r>
          </a:p>
        </p:txBody>
      </p:sp>
      <p:pic>
        <p:nvPicPr>
          <p:cNvPr id="5" name="Picture 4">
            <a:extLst>
              <a:ext uri="{FF2B5EF4-FFF2-40B4-BE49-F238E27FC236}">
                <a16:creationId xmlns:a16="http://schemas.microsoft.com/office/drawing/2014/main" id="{E2D792BE-893F-4024-ACB1-EE8FA6762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143" y="4549309"/>
            <a:ext cx="3657600" cy="1752600"/>
          </a:xfrm>
          <a:prstGeom prst="rect">
            <a:avLst/>
          </a:prstGeom>
        </p:spPr>
      </p:pic>
      <p:pic>
        <p:nvPicPr>
          <p:cNvPr id="2" name="Picture 1">
            <a:extLst>
              <a:ext uri="{FF2B5EF4-FFF2-40B4-BE49-F238E27FC236}">
                <a16:creationId xmlns:a16="http://schemas.microsoft.com/office/drawing/2014/main" id="{AEF8A8E3-C14B-4DF2-B39C-7D3D2CACA7F9}"/>
              </a:ext>
            </a:extLst>
          </p:cNvPr>
          <p:cNvPicPr>
            <a:picLocks noChangeAspect="1"/>
          </p:cNvPicPr>
          <p:nvPr/>
        </p:nvPicPr>
        <p:blipFill>
          <a:blip r:embed="rId4">
            <a:clrChange>
              <a:clrFrom>
                <a:srgbClr val="FFFFFF"/>
              </a:clrFrom>
              <a:clrTo>
                <a:srgbClr val="FFFFFF">
                  <a:alpha val="0"/>
                </a:srgbClr>
              </a:clrTo>
            </a:clrChange>
            <a:alphaModFix amt="47000"/>
          </a:blip>
          <a:stretch>
            <a:fillRect/>
          </a:stretch>
        </p:blipFill>
        <p:spPr>
          <a:xfrm>
            <a:off x="0" y="-470979"/>
            <a:ext cx="3962808" cy="4389835"/>
          </a:xfrm>
          <a:prstGeom prst="rect">
            <a:avLst/>
          </a:prstGeom>
        </p:spPr>
      </p:pic>
      <p:sp>
        <p:nvSpPr>
          <p:cNvPr id="3" name="Title 2"/>
          <p:cNvSpPr>
            <a:spLocks noGrp="1"/>
          </p:cNvSpPr>
          <p:nvPr>
            <p:ph type="ctrTitle"/>
          </p:nvPr>
        </p:nvSpPr>
        <p:spPr>
          <a:xfrm>
            <a:off x="1443583" y="2118166"/>
            <a:ext cx="4028303" cy="3447535"/>
          </a:xfrm>
        </p:spPr>
        <p:style>
          <a:lnRef idx="1">
            <a:schemeClr val="accent1"/>
          </a:lnRef>
          <a:fillRef idx="3">
            <a:schemeClr val="accent1"/>
          </a:fillRef>
          <a:effectRef idx="2">
            <a:schemeClr val="accent1"/>
          </a:effectRef>
          <a:fontRef idx="minor">
            <a:schemeClr val="lt1"/>
          </a:fontRef>
        </p:style>
        <p:txBody>
          <a:bodyPr anchor="ctr">
            <a:normAutofit/>
          </a:bodyPr>
          <a:lstStyle/>
          <a:p>
            <a:r>
              <a:rPr lang="en-US" b="1" i="1" dirty="0"/>
              <a:t>CDPH Dental Guidance Overview</a:t>
            </a:r>
            <a:endParaRPr lang="en-US" dirty="0"/>
          </a:p>
        </p:txBody>
      </p:sp>
    </p:spTree>
    <p:extLst>
      <p:ext uri="{BB962C8B-B14F-4D97-AF65-F5344CB8AC3E}">
        <p14:creationId xmlns:p14="http://schemas.microsoft.com/office/powerpoint/2010/main" val="22033711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6" y="274638"/>
            <a:ext cx="10359024" cy="1143000"/>
          </a:xfrm>
        </p:spPr>
        <p:txBody>
          <a:bodyPr/>
          <a:lstStyle/>
          <a:p>
            <a:pPr>
              <a:defRPr/>
            </a:pPr>
            <a:r>
              <a:rPr lang="en-US" b="1" dirty="0">
                <a:solidFill>
                  <a:schemeClr val="tx2"/>
                </a:solidFill>
              </a:rPr>
              <a:t> </a:t>
            </a:r>
            <a:r>
              <a:rPr lang="en-US" sz="4000" b="1" dirty="0">
                <a:solidFill>
                  <a:schemeClr val="tx2"/>
                </a:solidFill>
              </a:rPr>
              <a:t>Resuming Deferred and Preventive Dental Care</a:t>
            </a:r>
            <a:endParaRPr lang="en-US" sz="4000" b="1" dirty="0"/>
          </a:p>
        </p:txBody>
      </p:sp>
      <p:sp>
        <p:nvSpPr>
          <p:cNvPr id="5" name="Rectangle 4">
            <a:extLst>
              <a:ext uri="{FF2B5EF4-FFF2-40B4-BE49-F238E27FC236}">
                <a16:creationId xmlns:a16="http://schemas.microsoft.com/office/drawing/2014/main" id="{9023028A-4212-46CE-B0BA-DCB57F263822}"/>
              </a:ext>
            </a:extLst>
          </p:cNvPr>
          <p:cNvSpPr/>
          <p:nvPr/>
        </p:nvSpPr>
        <p:spPr>
          <a:xfrm>
            <a:off x="1446770" y="4889216"/>
            <a:ext cx="10616743" cy="1015663"/>
          </a:xfrm>
          <a:prstGeom prst="rect">
            <a:avLst/>
          </a:prstGeom>
          <a:solidFill>
            <a:schemeClr val="bg1">
              <a:lumMod val="75000"/>
            </a:schemeClr>
          </a:solidFill>
        </p:spPr>
        <p:txBody>
          <a:bodyPr wrap="square">
            <a:spAutoFit/>
          </a:bodyPr>
          <a:lstStyle/>
          <a:p>
            <a:r>
              <a:rPr lang="en-US" sz="2000" b="1" u="sng" dirty="0"/>
              <a:t>More Info: </a:t>
            </a:r>
            <a:endParaRPr lang="en-US" sz="2000" b="1" u="sng" dirty="0">
              <a:hlinkClick r:id="rId3"/>
            </a:endParaRPr>
          </a:p>
          <a:p>
            <a:r>
              <a:rPr lang="en-US" sz="2000" dirty="0"/>
              <a:t>https://www.cdph.ca.gov/Programs/CID/DCDC/Pages/Guidance-for-Resuming-Deferred-and-Preventive-Dental-Care--.aspx</a:t>
            </a:r>
          </a:p>
        </p:txBody>
      </p:sp>
      <p:pic>
        <p:nvPicPr>
          <p:cNvPr id="4" name="Picture 3"/>
          <p:cNvPicPr>
            <a:picLocks noChangeAspect="1"/>
          </p:cNvPicPr>
          <p:nvPr/>
        </p:nvPicPr>
        <p:blipFill>
          <a:blip r:embed="rId4"/>
          <a:stretch>
            <a:fillRect/>
          </a:stretch>
        </p:blipFill>
        <p:spPr>
          <a:xfrm>
            <a:off x="1446770" y="1800688"/>
            <a:ext cx="8221222" cy="2705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981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dentist,hand,leave,pen - free image from needpix.com">
            <a:extLst>
              <a:ext uri="{FF2B5EF4-FFF2-40B4-BE49-F238E27FC236}">
                <a16:creationId xmlns:a16="http://schemas.microsoft.com/office/drawing/2014/main" id="{68E0E517-D0D3-4C69-99B8-B7BD5BB7C6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874">
            <a:off x="9340660" y="743255"/>
            <a:ext cx="3045901" cy="2153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69894" y="274638"/>
            <a:ext cx="10004612" cy="1143000"/>
          </a:xfrm>
        </p:spPr>
        <p:txBody>
          <a:bodyPr/>
          <a:lstStyle/>
          <a:p>
            <a:pPr>
              <a:defRPr/>
            </a:pPr>
            <a:r>
              <a:rPr lang="en-US" b="1" dirty="0">
                <a:solidFill>
                  <a:schemeClr val="tx2"/>
                </a:solidFill>
              </a:rPr>
              <a:t> </a:t>
            </a:r>
            <a:br>
              <a:rPr lang="en-US" b="1" dirty="0">
                <a:solidFill>
                  <a:schemeClr val="tx2"/>
                </a:solidFill>
              </a:rPr>
            </a:br>
            <a:r>
              <a:rPr lang="en-US" b="1" dirty="0">
                <a:solidFill>
                  <a:schemeClr val="tx2"/>
                </a:solidFill>
              </a:rPr>
              <a:t>Clinically Necessary Dental Care Guidelines</a:t>
            </a:r>
            <a:br>
              <a:rPr lang="en-US" dirty="0"/>
            </a:br>
            <a:endParaRPr lang="en-US" b="1" dirty="0"/>
          </a:p>
        </p:txBody>
      </p:sp>
      <p:sp>
        <p:nvSpPr>
          <p:cNvPr id="4" name="Content Placeholder 3">
            <a:extLst>
              <a:ext uri="{FF2B5EF4-FFF2-40B4-BE49-F238E27FC236}">
                <a16:creationId xmlns:a16="http://schemas.microsoft.com/office/drawing/2014/main" id="{84C210CB-1C3E-48C0-8A1E-56D4266A5880}"/>
              </a:ext>
            </a:extLst>
          </p:cNvPr>
          <p:cNvSpPr>
            <a:spLocks noGrp="1"/>
          </p:cNvSpPr>
          <p:nvPr>
            <p:ph idx="1"/>
          </p:nvPr>
        </p:nvSpPr>
        <p:spPr>
          <a:xfrm>
            <a:off x="754744" y="1712685"/>
            <a:ext cx="11190514" cy="4567091"/>
          </a:xfrm>
        </p:spPr>
        <p:txBody>
          <a:bodyPr/>
          <a:lstStyle/>
          <a:p>
            <a:pPr>
              <a:buFont typeface="Arial" panose="020B0604020202020204" pitchFamily="34" charset="0"/>
              <a:buChar char="•"/>
            </a:pPr>
            <a:r>
              <a:rPr lang="en-US" dirty="0"/>
              <a:t>Previously deferred treatment </a:t>
            </a:r>
          </a:p>
          <a:p>
            <a:pPr>
              <a:buFont typeface="Arial" panose="020B0604020202020204" pitchFamily="34" charset="0"/>
              <a:buChar char="•"/>
            </a:pPr>
            <a:r>
              <a:rPr lang="en-US" dirty="0"/>
              <a:t>Previously scheduled urgent procedures</a:t>
            </a:r>
          </a:p>
          <a:p>
            <a:pPr>
              <a:buFont typeface="Arial" panose="020B0604020202020204" pitchFamily="34" charset="0"/>
              <a:buChar char="•"/>
            </a:pPr>
            <a:r>
              <a:rPr lang="en-US" dirty="0"/>
              <a:t>Patients who are likely to develop dental emergencies </a:t>
            </a:r>
          </a:p>
          <a:p>
            <a:pPr>
              <a:buFont typeface="Arial" panose="020B0604020202020204" pitchFamily="34" charset="0"/>
              <a:buChar char="•"/>
            </a:pPr>
            <a:r>
              <a:rPr lang="en-US" dirty="0"/>
              <a:t>Preventive services (fluoride, sealants, scaling)</a:t>
            </a:r>
          </a:p>
          <a:p>
            <a:pPr>
              <a:buFont typeface="Arial" panose="020B0604020202020204" pitchFamily="34" charset="0"/>
              <a:buChar char="•"/>
            </a:pPr>
            <a:r>
              <a:rPr lang="en-US" dirty="0"/>
              <a:t>Non-aerosol generating dental procedures (SDF, ART, IRT, etc.</a:t>
            </a:r>
            <a:r>
              <a:rPr lang="en-US" dirty="0">
                <a:solidFill>
                  <a:srgbClr val="1F497D"/>
                </a:solidFill>
              </a:rPr>
              <a:t>.)</a:t>
            </a:r>
          </a:p>
          <a:p>
            <a:pPr>
              <a:buFont typeface="Arial" panose="020B0604020202020204" pitchFamily="34" charset="0"/>
              <a:buChar char="•"/>
            </a:pPr>
            <a:r>
              <a:rPr lang="en-US" dirty="0"/>
              <a:t>If aerosol generating procedures are necessary, employ aerosol management tools</a:t>
            </a:r>
          </a:p>
          <a:p>
            <a:pPr marL="0" lvl="0" indent="0">
              <a:buNone/>
            </a:pPr>
            <a:endParaRPr lang="en-US" dirty="0"/>
          </a:p>
        </p:txBody>
      </p:sp>
    </p:spTree>
    <p:extLst>
      <p:ext uri="{BB962C8B-B14F-4D97-AF65-F5344CB8AC3E}">
        <p14:creationId xmlns:p14="http://schemas.microsoft.com/office/powerpoint/2010/main" val="316625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769600" cy="1143000"/>
          </a:xfrm>
        </p:spPr>
        <p:txBody>
          <a:bodyPr/>
          <a:lstStyle/>
          <a:p>
            <a:r>
              <a:rPr lang="en-US" b="1" dirty="0">
                <a:solidFill>
                  <a:schemeClr val="accent5">
                    <a:lumMod val="50000"/>
                  </a:schemeClr>
                </a:solidFill>
              </a:rPr>
              <a:t>Local Health Officer Order and Alignment with CDPH Guidance </a:t>
            </a:r>
          </a:p>
        </p:txBody>
      </p:sp>
      <p:graphicFrame>
        <p:nvGraphicFramePr>
          <p:cNvPr id="4" name="Table 3">
            <a:extLst>
              <a:ext uri="{FF2B5EF4-FFF2-40B4-BE49-F238E27FC236}">
                <a16:creationId xmlns:a16="http://schemas.microsoft.com/office/drawing/2014/main" id="{FAE26784-13E3-442C-8EE5-CD921899A9F6}"/>
              </a:ext>
            </a:extLst>
          </p:cNvPr>
          <p:cNvGraphicFramePr>
            <a:graphicFrameLocks noGrp="1"/>
          </p:cNvGraphicFramePr>
          <p:nvPr>
            <p:extLst>
              <p:ext uri="{D42A27DB-BD31-4B8C-83A1-F6EECF244321}">
                <p14:modId xmlns:p14="http://schemas.microsoft.com/office/powerpoint/2010/main" val="217528096"/>
              </p:ext>
            </p:extLst>
          </p:nvPr>
        </p:nvGraphicFramePr>
        <p:xfrm>
          <a:off x="1105408" y="1829138"/>
          <a:ext cx="10184384" cy="3822012"/>
        </p:xfrm>
        <a:graphic>
          <a:graphicData uri="http://schemas.openxmlformats.org/drawingml/2006/table">
            <a:tbl>
              <a:tblPr firstRow="1" bandRow="1">
                <a:tableStyleId>{6E25E649-3F16-4E02-A733-19D2CDBF48F0}</a:tableStyleId>
              </a:tblPr>
              <a:tblGrid>
                <a:gridCol w="4880864">
                  <a:extLst>
                    <a:ext uri="{9D8B030D-6E8A-4147-A177-3AD203B41FA5}">
                      <a16:colId xmlns:a16="http://schemas.microsoft.com/office/drawing/2014/main" val="142312587"/>
                    </a:ext>
                  </a:extLst>
                </a:gridCol>
                <a:gridCol w="5303520">
                  <a:extLst>
                    <a:ext uri="{9D8B030D-6E8A-4147-A177-3AD203B41FA5}">
                      <a16:colId xmlns:a16="http://schemas.microsoft.com/office/drawing/2014/main" val="2505766762"/>
                    </a:ext>
                  </a:extLst>
                </a:gridCol>
              </a:tblGrid>
              <a:tr h="871886">
                <a:tc>
                  <a:txBody>
                    <a:bodyPr/>
                    <a:lstStyle/>
                    <a:p>
                      <a:pPr algn="l"/>
                      <a:r>
                        <a:rPr lang="en-US" sz="3200" dirty="0"/>
                        <a:t>Local health officer action</a:t>
                      </a:r>
                    </a:p>
                  </a:txBody>
                  <a:tcPr/>
                </a:tc>
                <a:tc>
                  <a:txBody>
                    <a:bodyPr/>
                    <a:lstStyle/>
                    <a:p>
                      <a:pPr algn="l"/>
                      <a:r>
                        <a:rPr lang="en-US" sz="3200" dirty="0"/>
                        <a:t>Then</a:t>
                      </a:r>
                    </a:p>
                  </a:txBody>
                  <a:tcPr/>
                </a:tc>
                <a:extLst>
                  <a:ext uri="{0D108BD9-81ED-4DB2-BD59-A6C34878D82A}">
                    <a16:rowId xmlns:a16="http://schemas.microsoft.com/office/drawing/2014/main" val="3754441969"/>
                  </a:ext>
                </a:extLst>
              </a:tr>
              <a:tr h="871886">
                <a:tc>
                  <a:txBody>
                    <a:bodyPr/>
                    <a:lstStyle/>
                    <a:p>
                      <a:r>
                        <a:rPr lang="en-US" sz="2400" dirty="0"/>
                        <a:t>Issued local guidance </a:t>
                      </a:r>
                    </a:p>
                  </a:txBody>
                  <a:tcPr/>
                </a:tc>
                <a:tc>
                  <a:txBody>
                    <a:bodyPr/>
                    <a:lstStyle/>
                    <a:p>
                      <a:r>
                        <a:rPr lang="en-US" sz="2400" dirty="0"/>
                        <a:t>Align with State Guidance</a:t>
                      </a:r>
                    </a:p>
                  </a:txBody>
                  <a:tcPr/>
                </a:tc>
                <a:extLst>
                  <a:ext uri="{0D108BD9-81ED-4DB2-BD59-A6C34878D82A}">
                    <a16:rowId xmlns:a16="http://schemas.microsoft.com/office/drawing/2014/main" val="967372852"/>
                  </a:ext>
                </a:extLst>
              </a:tr>
              <a:tr h="1206354">
                <a:tc>
                  <a:txBody>
                    <a:bodyPr/>
                    <a:lstStyle/>
                    <a:p>
                      <a:r>
                        <a:rPr lang="en-US" sz="2400" dirty="0"/>
                        <a:t>Would like more stringent guidance due to community conditions</a:t>
                      </a:r>
                    </a:p>
                  </a:txBody>
                  <a:tcPr/>
                </a:tc>
                <a:tc>
                  <a:txBody>
                    <a:bodyPr/>
                    <a:lstStyle/>
                    <a:p>
                      <a:r>
                        <a:rPr lang="en-US" sz="2400" dirty="0"/>
                        <a:t>Issue “local” guidance</a:t>
                      </a:r>
                    </a:p>
                  </a:txBody>
                  <a:tcPr/>
                </a:tc>
                <a:extLst>
                  <a:ext uri="{0D108BD9-81ED-4DB2-BD59-A6C34878D82A}">
                    <a16:rowId xmlns:a16="http://schemas.microsoft.com/office/drawing/2014/main" val="2049420047"/>
                  </a:ext>
                </a:extLst>
              </a:tr>
              <a:tr h="871886">
                <a:tc>
                  <a:txBody>
                    <a:bodyPr/>
                    <a:lstStyle/>
                    <a:p>
                      <a:r>
                        <a:rPr lang="en-US" sz="2400" dirty="0"/>
                        <a:t>Has not issued guidance</a:t>
                      </a:r>
                    </a:p>
                  </a:txBody>
                  <a:tcPr/>
                </a:tc>
                <a:tc>
                  <a:txBody>
                    <a:bodyPr/>
                    <a:lstStyle/>
                    <a:p>
                      <a:r>
                        <a:rPr lang="en-US" sz="2400" dirty="0"/>
                        <a:t>Reinforce CDPH Guidance</a:t>
                      </a:r>
                    </a:p>
                  </a:txBody>
                  <a:tcPr/>
                </a:tc>
                <a:extLst>
                  <a:ext uri="{0D108BD9-81ED-4DB2-BD59-A6C34878D82A}">
                    <a16:rowId xmlns:a16="http://schemas.microsoft.com/office/drawing/2014/main" val="3719872348"/>
                  </a:ext>
                </a:extLst>
              </a:tr>
            </a:tbl>
          </a:graphicData>
        </a:graphic>
      </p:graphicFrame>
    </p:spTree>
    <p:extLst>
      <p:ext uri="{BB962C8B-B14F-4D97-AF65-F5344CB8AC3E}">
        <p14:creationId xmlns:p14="http://schemas.microsoft.com/office/powerpoint/2010/main" val="191822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Updated Guidance - General Considerations </a:t>
            </a:r>
          </a:p>
        </p:txBody>
      </p:sp>
      <p:graphicFrame>
        <p:nvGraphicFramePr>
          <p:cNvPr id="5" name="Diagram 4">
            <a:extLst>
              <a:ext uri="{FF2B5EF4-FFF2-40B4-BE49-F238E27FC236}">
                <a16:creationId xmlns:a16="http://schemas.microsoft.com/office/drawing/2014/main" id="{F3F87A80-3A07-4319-B9F8-793C70072E0E}"/>
              </a:ext>
            </a:extLst>
          </p:cNvPr>
          <p:cNvGraphicFramePr/>
          <p:nvPr>
            <p:extLst>
              <p:ext uri="{D42A27DB-BD31-4B8C-83A1-F6EECF244321}">
                <p14:modId xmlns:p14="http://schemas.microsoft.com/office/powerpoint/2010/main" val="1588944983"/>
              </p:ext>
            </p:extLst>
          </p:nvPr>
        </p:nvGraphicFramePr>
        <p:xfrm>
          <a:off x="2304288" y="1615799"/>
          <a:ext cx="7339584" cy="472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92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afety - Handwriting image">
            <a:extLst>
              <a:ext uri="{FF2B5EF4-FFF2-40B4-BE49-F238E27FC236}">
                <a16:creationId xmlns:a16="http://schemas.microsoft.com/office/drawing/2014/main" id="{CE30D6E6-4F80-4D72-A3CC-A843CE1A29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892"/>
          <a:stretch/>
        </p:blipFill>
        <p:spPr bwMode="auto">
          <a:xfrm>
            <a:off x="7019471" y="4177471"/>
            <a:ext cx="5172529" cy="2107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chemeClr val="accent1">
                    <a:lumMod val="50000"/>
                  </a:schemeClr>
                </a:solidFill>
              </a:rPr>
              <a:t>Dental Specific Considerations</a:t>
            </a:r>
          </a:p>
        </p:txBody>
      </p:sp>
      <p:sp>
        <p:nvSpPr>
          <p:cNvPr id="3" name="Content Placeholder 2"/>
          <p:cNvSpPr>
            <a:spLocks noGrp="1"/>
          </p:cNvSpPr>
          <p:nvPr>
            <p:ph idx="1"/>
          </p:nvPr>
        </p:nvSpPr>
        <p:spPr>
          <a:xfrm>
            <a:off x="624114" y="1604284"/>
            <a:ext cx="11175999" cy="4297363"/>
          </a:xfrm>
        </p:spPr>
        <p:txBody>
          <a:bodyPr/>
          <a:lstStyle/>
          <a:p>
            <a:r>
              <a:rPr lang="en-US" dirty="0"/>
              <a:t>Evaluate the necessity of care</a:t>
            </a:r>
          </a:p>
          <a:p>
            <a:r>
              <a:rPr lang="en-US" dirty="0"/>
              <a:t>Have patient scheduling and flow protocols</a:t>
            </a:r>
          </a:p>
          <a:p>
            <a:r>
              <a:rPr lang="en-US" dirty="0"/>
              <a:t>Comply with Cal/OSHA requirements</a:t>
            </a:r>
          </a:p>
          <a:p>
            <a:pPr lvl="1"/>
            <a:r>
              <a:rPr lang="en-US" dirty="0"/>
              <a:t>Not perform dental procedures on COVID-19 patients</a:t>
            </a:r>
          </a:p>
          <a:p>
            <a:pPr lvl="1"/>
            <a:r>
              <a:rPr lang="en-US" dirty="0"/>
              <a:t>Update office Injury and Illness Prevention Program</a:t>
            </a:r>
          </a:p>
          <a:p>
            <a:pPr lvl="1"/>
            <a:r>
              <a:rPr lang="en-US" dirty="0"/>
              <a:t>Develop a Respiratory Protection Program </a:t>
            </a:r>
          </a:p>
          <a:p>
            <a:pPr lvl="1"/>
            <a:r>
              <a:rPr lang="en-US" dirty="0"/>
              <a:t>Ensure that employees are trained </a:t>
            </a:r>
          </a:p>
        </p:txBody>
      </p:sp>
    </p:spTree>
    <p:extLst>
      <p:ext uri="{BB962C8B-B14F-4D97-AF65-F5344CB8AC3E}">
        <p14:creationId xmlns:p14="http://schemas.microsoft.com/office/powerpoint/2010/main" val="333645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94" y="274638"/>
            <a:ext cx="10004612" cy="1143000"/>
          </a:xfrm>
        </p:spPr>
        <p:txBody>
          <a:bodyPr/>
          <a:lstStyle/>
          <a:p>
            <a:pPr>
              <a:defRPr/>
            </a:pPr>
            <a:r>
              <a:rPr lang="en-US" b="1" dirty="0">
                <a:solidFill>
                  <a:schemeClr val="tx2"/>
                </a:solidFill>
              </a:rPr>
              <a:t> </a:t>
            </a:r>
            <a:br>
              <a:rPr lang="en-US" b="1" dirty="0">
                <a:solidFill>
                  <a:schemeClr val="tx2"/>
                </a:solidFill>
              </a:rPr>
            </a:br>
            <a:r>
              <a:rPr lang="en-US" b="1" dirty="0">
                <a:solidFill>
                  <a:schemeClr val="tx2"/>
                </a:solidFill>
              </a:rPr>
              <a:t>Patient and Staff Screening</a:t>
            </a:r>
            <a:br>
              <a:rPr lang="en-US" dirty="0"/>
            </a:br>
            <a:endParaRPr lang="en-US" b="1" dirty="0"/>
          </a:p>
        </p:txBody>
      </p:sp>
      <p:sp>
        <p:nvSpPr>
          <p:cNvPr id="4" name="Content Placeholder 3">
            <a:extLst>
              <a:ext uri="{FF2B5EF4-FFF2-40B4-BE49-F238E27FC236}">
                <a16:creationId xmlns:a16="http://schemas.microsoft.com/office/drawing/2014/main" id="{84C210CB-1C3E-48C0-8A1E-56D4266A5880}"/>
              </a:ext>
            </a:extLst>
          </p:cNvPr>
          <p:cNvSpPr>
            <a:spLocks noGrp="1"/>
          </p:cNvSpPr>
          <p:nvPr>
            <p:ph idx="1"/>
          </p:nvPr>
        </p:nvSpPr>
        <p:spPr>
          <a:xfrm>
            <a:off x="1075203" y="1656041"/>
            <a:ext cx="10099303" cy="1143000"/>
          </a:xfrm>
        </p:spPr>
        <p:txBody>
          <a:bodyPr/>
          <a:lstStyle/>
          <a:p>
            <a:pPr marL="0" lvl="0" indent="0">
              <a:buNone/>
            </a:pPr>
            <a:r>
              <a:rPr lang="en-US" sz="2800" dirty="0"/>
              <a:t>All patients and dental practice staff must be screened for contact and symptoms of COVID-19 prior to entering the dental facility </a:t>
            </a:r>
          </a:p>
          <a:p>
            <a:pPr marL="0" lvl="0" indent="0">
              <a:buNone/>
            </a:pPr>
            <a:endParaRPr lang="en-US" dirty="0"/>
          </a:p>
          <a:p>
            <a:pPr marL="0" lvl="0" indent="0">
              <a:buNone/>
            </a:pPr>
            <a:endParaRPr lang="en-US" dirty="0"/>
          </a:p>
        </p:txBody>
      </p:sp>
      <p:graphicFrame>
        <p:nvGraphicFramePr>
          <p:cNvPr id="6" name="Diagram 5">
            <a:extLst>
              <a:ext uri="{FF2B5EF4-FFF2-40B4-BE49-F238E27FC236}">
                <a16:creationId xmlns:a16="http://schemas.microsoft.com/office/drawing/2014/main" id="{7E70AF6A-6DD2-495F-B46A-0E1EE2521DA4}"/>
              </a:ext>
            </a:extLst>
          </p:cNvPr>
          <p:cNvGraphicFramePr/>
          <p:nvPr>
            <p:extLst>
              <p:ext uri="{D42A27DB-BD31-4B8C-83A1-F6EECF244321}">
                <p14:modId xmlns:p14="http://schemas.microsoft.com/office/powerpoint/2010/main" val="1720601915"/>
              </p:ext>
            </p:extLst>
          </p:nvPr>
        </p:nvGraphicFramePr>
        <p:xfrm>
          <a:off x="1803748" y="2545514"/>
          <a:ext cx="6755740" cy="352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1C92EA43-B471-4FBF-9644-CB38DC9E3523}"/>
              </a:ext>
            </a:extLst>
          </p:cNvPr>
          <p:cNvGrpSpPr/>
          <p:nvPr/>
        </p:nvGrpSpPr>
        <p:grpSpPr>
          <a:xfrm>
            <a:off x="7181540" y="2822448"/>
            <a:ext cx="2197254" cy="669894"/>
            <a:chOff x="2833915" y="171880"/>
            <a:chExt cx="2197254" cy="669894"/>
          </a:xfrm>
        </p:grpSpPr>
        <p:sp>
          <p:nvSpPr>
            <p:cNvPr id="9" name="Rectangle 8">
              <a:extLst>
                <a:ext uri="{FF2B5EF4-FFF2-40B4-BE49-F238E27FC236}">
                  <a16:creationId xmlns:a16="http://schemas.microsoft.com/office/drawing/2014/main" id="{E68EC609-459C-43D3-8542-25E40E00C988}"/>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09492EDB-AEEF-446F-B9DA-82594B82A934}"/>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Fever</a:t>
              </a:r>
            </a:p>
          </p:txBody>
        </p:sp>
      </p:grpSp>
      <p:grpSp>
        <p:nvGrpSpPr>
          <p:cNvPr id="11" name="Group 10">
            <a:extLst>
              <a:ext uri="{FF2B5EF4-FFF2-40B4-BE49-F238E27FC236}">
                <a16:creationId xmlns:a16="http://schemas.microsoft.com/office/drawing/2014/main" id="{2140977C-C987-4313-9FE9-B21F847F3F7B}"/>
              </a:ext>
            </a:extLst>
          </p:cNvPr>
          <p:cNvGrpSpPr/>
          <p:nvPr/>
        </p:nvGrpSpPr>
        <p:grpSpPr>
          <a:xfrm>
            <a:off x="9490704" y="4778687"/>
            <a:ext cx="2197254" cy="669894"/>
            <a:chOff x="2833915" y="171880"/>
            <a:chExt cx="2197254" cy="669894"/>
          </a:xfrm>
        </p:grpSpPr>
        <p:sp>
          <p:nvSpPr>
            <p:cNvPr id="12" name="Rectangle 11">
              <a:extLst>
                <a:ext uri="{FF2B5EF4-FFF2-40B4-BE49-F238E27FC236}">
                  <a16:creationId xmlns:a16="http://schemas.microsoft.com/office/drawing/2014/main" id="{6E7F5B86-438F-425E-BF59-495BF51DB154}"/>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B246ACFF-8DA4-4986-9530-B46C0FBBF62D}"/>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New loss of taste or smell</a:t>
              </a:r>
            </a:p>
          </p:txBody>
        </p:sp>
      </p:grpSp>
      <p:grpSp>
        <p:nvGrpSpPr>
          <p:cNvPr id="14" name="Group 13">
            <a:extLst>
              <a:ext uri="{FF2B5EF4-FFF2-40B4-BE49-F238E27FC236}">
                <a16:creationId xmlns:a16="http://schemas.microsoft.com/office/drawing/2014/main" id="{6CE32CDB-DB66-4413-B04B-1357F3010062}"/>
              </a:ext>
            </a:extLst>
          </p:cNvPr>
          <p:cNvGrpSpPr/>
          <p:nvPr/>
        </p:nvGrpSpPr>
        <p:grpSpPr>
          <a:xfrm>
            <a:off x="7181540" y="4438554"/>
            <a:ext cx="2197254" cy="669894"/>
            <a:chOff x="2833915" y="171880"/>
            <a:chExt cx="2197254" cy="669894"/>
          </a:xfrm>
        </p:grpSpPr>
        <p:sp>
          <p:nvSpPr>
            <p:cNvPr id="15" name="Rectangle 14">
              <a:extLst>
                <a:ext uri="{FF2B5EF4-FFF2-40B4-BE49-F238E27FC236}">
                  <a16:creationId xmlns:a16="http://schemas.microsoft.com/office/drawing/2014/main" id="{C4B72120-3972-46F9-ABBD-0F42ECE8CC22}"/>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357F3C4F-491F-497A-B4ED-E12E86B554A1}"/>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Repeated </a:t>
              </a:r>
              <a:r>
                <a:rPr lang="en-US" sz="2200" dirty="0"/>
                <a:t>shaking with c</a:t>
              </a:r>
              <a:r>
                <a:rPr lang="en-US" sz="2200" kern="1200" dirty="0"/>
                <a:t>hills</a:t>
              </a:r>
            </a:p>
          </p:txBody>
        </p:sp>
      </p:grpSp>
      <p:grpSp>
        <p:nvGrpSpPr>
          <p:cNvPr id="17" name="Group 16">
            <a:extLst>
              <a:ext uri="{FF2B5EF4-FFF2-40B4-BE49-F238E27FC236}">
                <a16:creationId xmlns:a16="http://schemas.microsoft.com/office/drawing/2014/main" id="{85DFE8D6-9853-4C17-90AA-491B35CED318}"/>
              </a:ext>
            </a:extLst>
          </p:cNvPr>
          <p:cNvGrpSpPr/>
          <p:nvPr/>
        </p:nvGrpSpPr>
        <p:grpSpPr>
          <a:xfrm>
            <a:off x="7181540" y="5246607"/>
            <a:ext cx="2197254" cy="669894"/>
            <a:chOff x="2833915" y="171880"/>
            <a:chExt cx="2197254" cy="669894"/>
          </a:xfrm>
        </p:grpSpPr>
        <p:sp>
          <p:nvSpPr>
            <p:cNvPr id="18" name="Rectangle 17">
              <a:extLst>
                <a:ext uri="{FF2B5EF4-FFF2-40B4-BE49-F238E27FC236}">
                  <a16:creationId xmlns:a16="http://schemas.microsoft.com/office/drawing/2014/main" id="{37E053A4-BB12-4DAE-8220-973FC85E26F3}"/>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8F7BE327-EB2E-4619-AD00-E36D08A93CA4}"/>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Muscle Pain</a:t>
              </a:r>
            </a:p>
          </p:txBody>
        </p:sp>
      </p:grpSp>
      <p:grpSp>
        <p:nvGrpSpPr>
          <p:cNvPr id="20" name="Group 19">
            <a:extLst>
              <a:ext uri="{FF2B5EF4-FFF2-40B4-BE49-F238E27FC236}">
                <a16:creationId xmlns:a16="http://schemas.microsoft.com/office/drawing/2014/main" id="{B3F958C9-50A8-495B-8CF5-750AC15CE249}"/>
              </a:ext>
            </a:extLst>
          </p:cNvPr>
          <p:cNvGrpSpPr/>
          <p:nvPr/>
        </p:nvGrpSpPr>
        <p:grpSpPr>
          <a:xfrm>
            <a:off x="9490704" y="3157395"/>
            <a:ext cx="2197254" cy="669894"/>
            <a:chOff x="2833915" y="171880"/>
            <a:chExt cx="2197254" cy="669894"/>
          </a:xfrm>
        </p:grpSpPr>
        <p:sp>
          <p:nvSpPr>
            <p:cNvPr id="21" name="Rectangle 20">
              <a:extLst>
                <a:ext uri="{FF2B5EF4-FFF2-40B4-BE49-F238E27FC236}">
                  <a16:creationId xmlns:a16="http://schemas.microsoft.com/office/drawing/2014/main" id="{68DC2587-FC86-47AC-8CAD-DC3BA9605DDB}"/>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41212B57-E4B2-41F7-AE05-92E2BC7702BB}"/>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dirty="0"/>
                <a:t>Sore Throat</a:t>
              </a:r>
              <a:endParaRPr lang="en-US" sz="2200" kern="1200" dirty="0"/>
            </a:p>
          </p:txBody>
        </p:sp>
      </p:grpSp>
      <p:grpSp>
        <p:nvGrpSpPr>
          <p:cNvPr id="23" name="Group 22">
            <a:extLst>
              <a:ext uri="{FF2B5EF4-FFF2-40B4-BE49-F238E27FC236}">
                <a16:creationId xmlns:a16="http://schemas.microsoft.com/office/drawing/2014/main" id="{90CED3FD-4EA4-4D23-A130-792EE3F6A286}"/>
              </a:ext>
            </a:extLst>
          </p:cNvPr>
          <p:cNvGrpSpPr/>
          <p:nvPr/>
        </p:nvGrpSpPr>
        <p:grpSpPr>
          <a:xfrm>
            <a:off x="9490704" y="3951977"/>
            <a:ext cx="2197254" cy="669894"/>
            <a:chOff x="2833915" y="171880"/>
            <a:chExt cx="2197254" cy="669894"/>
          </a:xfrm>
        </p:grpSpPr>
        <p:sp>
          <p:nvSpPr>
            <p:cNvPr id="24" name="Rectangle 23">
              <a:extLst>
                <a:ext uri="{FF2B5EF4-FFF2-40B4-BE49-F238E27FC236}">
                  <a16:creationId xmlns:a16="http://schemas.microsoft.com/office/drawing/2014/main" id="{12CD41F1-40ED-4ED9-AAAF-15E95EB585F2}"/>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075DC66E-2AB7-4F14-9665-5BDDEEBDE1CF}"/>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Headache</a:t>
              </a:r>
            </a:p>
          </p:txBody>
        </p:sp>
      </p:grpSp>
      <p:grpSp>
        <p:nvGrpSpPr>
          <p:cNvPr id="26" name="Group 25">
            <a:extLst>
              <a:ext uri="{FF2B5EF4-FFF2-40B4-BE49-F238E27FC236}">
                <a16:creationId xmlns:a16="http://schemas.microsoft.com/office/drawing/2014/main" id="{132D9810-6EA8-4912-93DB-447C37093F99}"/>
              </a:ext>
            </a:extLst>
          </p:cNvPr>
          <p:cNvGrpSpPr/>
          <p:nvPr/>
        </p:nvGrpSpPr>
        <p:grpSpPr>
          <a:xfrm>
            <a:off x="7181540" y="3638501"/>
            <a:ext cx="2197254" cy="669894"/>
            <a:chOff x="2833915" y="171880"/>
            <a:chExt cx="2197254" cy="669894"/>
          </a:xfrm>
        </p:grpSpPr>
        <p:sp>
          <p:nvSpPr>
            <p:cNvPr id="27" name="Rectangle 26">
              <a:extLst>
                <a:ext uri="{FF2B5EF4-FFF2-40B4-BE49-F238E27FC236}">
                  <a16:creationId xmlns:a16="http://schemas.microsoft.com/office/drawing/2014/main" id="{EE63209B-7DAC-4E1E-AC2C-1B51F7262AA0}"/>
                </a:ext>
              </a:extLst>
            </p:cNvPr>
            <p:cNvSpPr/>
            <p:nvPr/>
          </p:nvSpPr>
          <p:spPr>
            <a:xfrm>
              <a:off x="2833915" y="171880"/>
              <a:ext cx="2197254" cy="6698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637F057E-38B4-46DF-B7C5-AD8D56CC4FFD}"/>
                </a:ext>
              </a:extLst>
            </p:cNvPr>
            <p:cNvSpPr txBox="1"/>
            <p:nvPr/>
          </p:nvSpPr>
          <p:spPr>
            <a:xfrm>
              <a:off x="2833915" y="171880"/>
              <a:ext cx="2197254" cy="669894"/>
            </a:xfrm>
            <a:prstGeom prst="rect">
              <a:avLst/>
            </a:prstGeom>
            <a:solidFill>
              <a:srgbClr val="FF9900"/>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Chills</a:t>
              </a:r>
            </a:p>
          </p:txBody>
        </p:sp>
      </p:grpSp>
      <p:sp>
        <p:nvSpPr>
          <p:cNvPr id="29" name="Rectangle 28">
            <a:extLst>
              <a:ext uri="{FF2B5EF4-FFF2-40B4-BE49-F238E27FC236}">
                <a16:creationId xmlns:a16="http://schemas.microsoft.com/office/drawing/2014/main" id="{88683F40-CC11-430C-BE59-C2742FC4EEF4}"/>
              </a:ext>
            </a:extLst>
          </p:cNvPr>
          <p:cNvSpPr/>
          <p:nvPr/>
        </p:nvSpPr>
        <p:spPr>
          <a:xfrm>
            <a:off x="3253878" y="6054660"/>
            <a:ext cx="5836643" cy="769441"/>
          </a:xfrm>
          <a:prstGeom prst="rect">
            <a:avLst/>
          </a:prstGeom>
          <a:solidFill>
            <a:schemeClr val="bg1">
              <a:lumMod val="75000"/>
            </a:schemeClr>
          </a:solidFill>
        </p:spPr>
        <p:txBody>
          <a:bodyPr wrap="square">
            <a:spAutoFit/>
          </a:bodyPr>
          <a:lstStyle/>
          <a:p>
            <a:r>
              <a:rPr lang="en-US" sz="2400" b="1" dirty="0"/>
              <a:t>More Info: </a:t>
            </a:r>
            <a:r>
              <a:rPr lang="en-US" sz="2000" dirty="0">
                <a:hlinkClick r:id="rId8"/>
              </a:rPr>
              <a:t>https://www.cdc.gov/coronavirus/2019-ncov/symptoms-testing/symptoms.html</a:t>
            </a:r>
            <a:endParaRPr lang="en-US" sz="2400" dirty="0"/>
          </a:p>
        </p:txBody>
      </p:sp>
      <p:sp>
        <p:nvSpPr>
          <p:cNvPr id="3" name="Rectangle 2"/>
          <p:cNvSpPr/>
          <p:nvPr/>
        </p:nvSpPr>
        <p:spPr bwMode="auto">
          <a:xfrm>
            <a:off x="1503309" y="2642992"/>
            <a:ext cx="738664" cy="341166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Arial" charset="0"/>
              </a:rPr>
              <a:t>CONTACT</a:t>
            </a:r>
          </a:p>
        </p:txBody>
      </p:sp>
    </p:spTree>
    <p:extLst>
      <p:ext uri="{BB962C8B-B14F-4D97-AF65-F5344CB8AC3E}">
        <p14:creationId xmlns:p14="http://schemas.microsoft.com/office/powerpoint/2010/main" val="153918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Provision of Dental Care to Patients without COVID-19</a:t>
            </a:r>
          </a:p>
        </p:txBody>
      </p:sp>
      <p:sp>
        <p:nvSpPr>
          <p:cNvPr id="3" name="Content Placeholder 2"/>
          <p:cNvSpPr>
            <a:spLocks noGrp="1"/>
          </p:cNvSpPr>
          <p:nvPr>
            <p:ph idx="1"/>
          </p:nvPr>
        </p:nvSpPr>
        <p:spPr>
          <a:xfrm>
            <a:off x="812800" y="1828801"/>
            <a:ext cx="10769600" cy="4297363"/>
          </a:xfrm>
        </p:spPr>
        <p:txBody>
          <a:bodyPr/>
          <a:lstStyle/>
          <a:p>
            <a:pPr marL="0" indent="0">
              <a:buNone/>
            </a:pPr>
            <a:r>
              <a:rPr lang="en-US" sz="3600" dirty="0"/>
              <a:t>At a minimum, dental practitioners must follow the CDC recommendations for: </a:t>
            </a:r>
          </a:p>
          <a:p>
            <a:pPr lvl="0"/>
            <a:r>
              <a:rPr lang="en-US" dirty="0"/>
              <a:t>Engineering controls and work practices</a:t>
            </a:r>
          </a:p>
          <a:p>
            <a:pPr lvl="0"/>
            <a:r>
              <a:rPr lang="en-US" dirty="0"/>
              <a:t>Infection control measure </a:t>
            </a:r>
          </a:p>
          <a:p>
            <a:pPr lvl="1"/>
            <a:r>
              <a:rPr lang="en-US" sz="2400" dirty="0"/>
              <a:t>Source control, PPE use, Hand hygiene, Screening and monitoring of DHCP, and Patient management.</a:t>
            </a:r>
          </a:p>
          <a:p>
            <a:r>
              <a:rPr lang="en-US" dirty="0"/>
              <a:t>Clean and disinfect office spaces, patient rooms, and equipment</a:t>
            </a:r>
          </a:p>
          <a:p>
            <a:pPr lvl="0"/>
            <a:endParaRPr lang="en-US" sz="2000" dirty="0"/>
          </a:p>
          <a:p>
            <a:endParaRPr lang="en-US" dirty="0"/>
          </a:p>
          <a:p>
            <a:endParaRPr lang="en-US" dirty="0"/>
          </a:p>
        </p:txBody>
      </p:sp>
    </p:spTree>
    <p:extLst>
      <p:ext uri="{BB962C8B-B14F-4D97-AF65-F5344CB8AC3E}">
        <p14:creationId xmlns:p14="http://schemas.microsoft.com/office/powerpoint/2010/main" val="378723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dical gloves PNG">
            <a:extLst>
              <a:ext uri="{FF2B5EF4-FFF2-40B4-BE49-F238E27FC236}">
                <a16:creationId xmlns:a16="http://schemas.microsoft.com/office/drawing/2014/main" id="{441340AD-7B73-4577-9724-90DD3E7C3B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4536">
            <a:off x="8817881" y="3484521"/>
            <a:ext cx="3142582" cy="2643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53440" y="274638"/>
            <a:ext cx="9357360" cy="1143000"/>
          </a:xfrm>
        </p:spPr>
        <p:txBody>
          <a:bodyPr/>
          <a:lstStyle/>
          <a:p>
            <a:pPr>
              <a:defRPr/>
            </a:pPr>
            <a:r>
              <a:rPr lang="en-US" b="1" dirty="0">
                <a:solidFill>
                  <a:schemeClr val="tx2"/>
                </a:solidFill>
              </a:rPr>
              <a:t>Personal Protective Equipment (PPE)</a:t>
            </a:r>
            <a:endParaRPr lang="en-US" b="1" dirty="0"/>
          </a:p>
        </p:txBody>
      </p:sp>
      <p:sp>
        <p:nvSpPr>
          <p:cNvPr id="22531" name="Content Placeholder 2"/>
          <p:cNvSpPr>
            <a:spLocks noGrp="1"/>
          </p:cNvSpPr>
          <p:nvPr>
            <p:ph idx="1"/>
          </p:nvPr>
        </p:nvSpPr>
        <p:spPr>
          <a:xfrm>
            <a:off x="853440" y="1736460"/>
            <a:ext cx="8955905" cy="3894144"/>
          </a:xfrm>
        </p:spPr>
        <p:txBody>
          <a:bodyPr/>
          <a:lstStyle/>
          <a:p>
            <a:pPr>
              <a:buFont typeface="Arial" panose="020B0604020202020204" pitchFamily="34" charset="0"/>
              <a:buChar char="•"/>
            </a:pPr>
            <a:r>
              <a:rPr lang="en-US" dirty="0"/>
              <a:t>Specify equipment website for CDC PPE guidance</a:t>
            </a:r>
          </a:p>
          <a:p>
            <a:pPr>
              <a:buFont typeface="Arial" panose="020B0604020202020204" pitchFamily="34" charset="0"/>
              <a:buChar char="•"/>
            </a:pPr>
            <a:r>
              <a:rPr lang="en-US" dirty="0"/>
              <a:t>Have 2-weeks supplies on hand</a:t>
            </a:r>
          </a:p>
          <a:p>
            <a:pPr>
              <a:buFont typeface="Arial" panose="020B0604020202020204" pitchFamily="34" charset="0"/>
              <a:buChar char="•"/>
            </a:pPr>
            <a:r>
              <a:rPr lang="en-US" dirty="0"/>
              <a:t>MHOAC centers for supplies: Hospitals prioritized, can still request, MHOAC Contact List </a:t>
            </a:r>
            <a:r>
              <a:rPr lang="en-US" u="sng" dirty="0">
                <a:hlinkClick r:id="rId4"/>
              </a:rPr>
              <a:t>https://emsa.ca.gov/medical-health-operational-area-coordinator/</a:t>
            </a:r>
            <a:endParaRPr lang="en-US" dirty="0"/>
          </a:p>
          <a:p>
            <a:pPr marL="0" indent="0">
              <a:buNone/>
            </a:pPr>
            <a:endParaRPr lang="en-US" dirty="0"/>
          </a:p>
          <a:p>
            <a:pPr>
              <a:buFont typeface="Wingdings" panose="05000000000000000000" pitchFamily="2" charset="2"/>
              <a:buChar char="ü"/>
            </a:pPr>
            <a:endParaRPr lang="en-US" sz="3600" dirty="0"/>
          </a:p>
        </p:txBody>
      </p:sp>
      <p:pic>
        <p:nvPicPr>
          <p:cNvPr id="3076" name="Picture 4" descr="Dust mask,protection,protection devices,building,diy - free image ...">
            <a:extLst>
              <a:ext uri="{FF2B5EF4-FFF2-40B4-BE49-F238E27FC236}">
                <a16:creationId xmlns:a16="http://schemas.microsoft.com/office/drawing/2014/main" id="{0DC64F8F-F05C-46EF-AB57-9CA1050DAE2A}"/>
              </a:ext>
            </a:extLst>
          </p:cNvPr>
          <p:cNvPicPr>
            <a:picLocks noChangeAspect="1" noChangeArrowheads="1"/>
          </p:cNvPicPr>
          <p:nvPr/>
        </p:nvPicPr>
        <p:blipFill>
          <a:blip r:embed="rId5" cstate="print">
            <a:clrChange>
              <a:clrFrom>
                <a:srgbClr val="17120E"/>
              </a:clrFrom>
              <a:clrTo>
                <a:srgbClr val="17120E">
                  <a:alpha val="0"/>
                </a:srgbClr>
              </a:clrTo>
            </a:clrChange>
            <a:extLst>
              <a:ext uri="{28A0092B-C50C-407E-A947-70E740481C1C}">
                <a14:useLocalDpi xmlns:a14="http://schemas.microsoft.com/office/drawing/2010/main" val="0"/>
              </a:ext>
            </a:extLst>
          </a:blip>
          <a:srcRect/>
          <a:stretch>
            <a:fillRect/>
          </a:stretch>
        </p:blipFill>
        <p:spPr bwMode="auto">
          <a:xfrm rot="15824337">
            <a:off x="9524019" y="149219"/>
            <a:ext cx="4252442"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3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686800" cy="1143000"/>
          </a:xfrm>
        </p:spPr>
        <p:txBody>
          <a:bodyPr/>
          <a:lstStyle/>
          <a:p>
            <a:pPr>
              <a:defRPr/>
            </a:pPr>
            <a:r>
              <a:rPr lang="en-US" b="1" dirty="0">
                <a:solidFill>
                  <a:schemeClr val="tx2"/>
                </a:solidFill>
              </a:rPr>
              <a:t>Resources and Guidelines</a:t>
            </a:r>
            <a:endParaRPr lang="en-US" sz="4000" b="1" dirty="0"/>
          </a:p>
        </p:txBody>
      </p:sp>
      <p:pic>
        <p:nvPicPr>
          <p:cNvPr id="4" name="Picture 3">
            <a:extLst>
              <a:ext uri="{FF2B5EF4-FFF2-40B4-BE49-F238E27FC236}">
                <a16:creationId xmlns:a16="http://schemas.microsoft.com/office/drawing/2014/main" id="{FDF20F1E-DCD9-4700-A47F-40A63F713407}"/>
              </a:ext>
            </a:extLst>
          </p:cNvPr>
          <p:cNvPicPr>
            <a:picLocks noChangeAspect="1"/>
          </p:cNvPicPr>
          <p:nvPr/>
        </p:nvPicPr>
        <p:blipFill rotWithShape="1">
          <a:blip r:embed="rId3"/>
          <a:srcRect r="77686"/>
          <a:stretch/>
        </p:blipFill>
        <p:spPr>
          <a:xfrm>
            <a:off x="3547639" y="1560492"/>
            <a:ext cx="1445275" cy="1143000"/>
          </a:xfrm>
          <a:prstGeom prst="rect">
            <a:avLst/>
          </a:prstGeom>
        </p:spPr>
      </p:pic>
      <p:pic>
        <p:nvPicPr>
          <p:cNvPr id="6" name="Picture 5">
            <a:extLst>
              <a:ext uri="{FF2B5EF4-FFF2-40B4-BE49-F238E27FC236}">
                <a16:creationId xmlns:a16="http://schemas.microsoft.com/office/drawing/2014/main" id="{99A38A91-519F-4C79-8B75-AD402E7755A5}"/>
              </a:ext>
            </a:extLst>
          </p:cNvPr>
          <p:cNvPicPr>
            <a:picLocks noChangeAspect="1"/>
          </p:cNvPicPr>
          <p:nvPr/>
        </p:nvPicPr>
        <p:blipFill rotWithShape="1">
          <a:blip r:embed="rId4"/>
          <a:srcRect t="2345" b="49574"/>
          <a:stretch/>
        </p:blipFill>
        <p:spPr>
          <a:xfrm>
            <a:off x="2909145" y="2726844"/>
            <a:ext cx="2400300" cy="943428"/>
          </a:xfrm>
          <a:prstGeom prst="rect">
            <a:avLst/>
          </a:prstGeom>
        </p:spPr>
      </p:pic>
      <p:sp>
        <p:nvSpPr>
          <p:cNvPr id="7" name="Rectangle 6">
            <a:extLst>
              <a:ext uri="{FF2B5EF4-FFF2-40B4-BE49-F238E27FC236}">
                <a16:creationId xmlns:a16="http://schemas.microsoft.com/office/drawing/2014/main" id="{144975E8-3360-4F40-888B-6F8FF38FC949}"/>
              </a:ext>
            </a:extLst>
          </p:cNvPr>
          <p:cNvSpPr/>
          <p:nvPr/>
        </p:nvSpPr>
        <p:spPr>
          <a:xfrm>
            <a:off x="4992914" y="3283759"/>
            <a:ext cx="6096000" cy="646331"/>
          </a:xfrm>
          <a:prstGeom prst="rect">
            <a:avLst/>
          </a:prstGeom>
        </p:spPr>
        <p:txBody>
          <a:bodyPr>
            <a:spAutoFit/>
          </a:bodyPr>
          <a:lstStyle/>
          <a:p>
            <a:r>
              <a:rPr lang="en-US" dirty="0">
                <a:hlinkClick r:id="rId5"/>
              </a:rPr>
              <a:t>https://www.cdph.ca.gov/Programs/CID/DCDC/Pages/COVID-19/GuidanceforDentistry.aspx</a:t>
            </a:r>
            <a:endParaRPr lang="en-US" dirty="0"/>
          </a:p>
        </p:txBody>
      </p:sp>
      <p:pic>
        <p:nvPicPr>
          <p:cNvPr id="8" name="Picture 7">
            <a:extLst>
              <a:ext uri="{FF2B5EF4-FFF2-40B4-BE49-F238E27FC236}">
                <a16:creationId xmlns:a16="http://schemas.microsoft.com/office/drawing/2014/main" id="{17A32D7F-DD09-4FEE-98AF-759F2F01B50F}"/>
              </a:ext>
            </a:extLst>
          </p:cNvPr>
          <p:cNvPicPr>
            <a:picLocks noChangeAspect="1"/>
          </p:cNvPicPr>
          <p:nvPr/>
        </p:nvPicPr>
        <p:blipFill>
          <a:blip r:embed="rId6"/>
          <a:stretch>
            <a:fillRect/>
          </a:stretch>
        </p:blipFill>
        <p:spPr>
          <a:xfrm>
            <a:off x="1171492" y="4053377"/>
            <a:ext cx="3838575" cy="485775"/>
          </a:xfrm>
          <a:prstGeom prst="rect">
            <a:avLst/>
          </a:prstGeom>
        </p:spPr>
      </p:pic>
      <p:sp>
        <p:nvSpPr>
          <p:cNvPr id="9" name="Rectangle 8">
            <a:extLst>
              <a:ext uri="{FF2B5EF4-FFF2-40B4-BE49-F238E27FC236}">
                <a16:creationId xmlns:a16="http://schemas.microsoft.com/office/drawing/2014/main" id="{7F4AB7A8-3AFC-4A1D-B10A-E41D269631B4}"/>
              </a:ext>
            </a:extLst>
          </p:cNvPr>
          <p:cNvSpPr/>
          <p:nvPr/>
        </p:nvSpPr>
        <p:spPr>
          <a:xfrm>
            <a:off x="4992914" y="3925848"/>
            <a:ext cx="6096000" cy="923330"/>
          </a:xfrm>
          <a:prstGeom prst="rect">
            <a:avLst/>
          </a:prstGeom>
        </p:spPr>
        <p:txBody>
          <a:bodyPr>
            <a:spAutoFit/>
          </a:bodyPr>
          <a:lstStyle/>
          <a:p>
            <a:r>
              <a:rPr lang="en-US" dirty="0">
                <a:hlinkClick r:id="rId7"/>
              </a:rPr>
              <a:t>https://success.ada.org/en/practice-management/patients/infectious-diseases-2019-novel-coronavirus</a:t>
            </a:r>
            <a:endParaRPr lang="en-US" dirty="0"/>
          </a:p>
        </p:txBody>
      </p:sp>
      <p:sp>
        <p:nvSpPr>
          <p:cNvPr id="10" name="Rectangle 9">
            <a:extLst>
              <a:ext uri="{FF2B5EF4-FFF2-40B4-BE49-F238E27FC236}">
                <a16:creationId xmlns:a16="http://schemas.microsoft.com/office/drawing/2014/main" id="{65452ECC-3E81-4E61-BB93-03C6F40D2572}"/>
              </a:ext>
            </a:extLst>
          </p:cNvPr>
          <p:cNvSpPr/>
          <p:nvPr/>
        </p:nvSpPr>
        <p:spPr>
          <a:xfrm>
            <a:off x="4992914" y="2583615"/>
            <a:ext cx="6096000" cy="646331"/>
          </a:xfrm>
          <a:prstGeom prst="rect">
            <a:avLst/>
          </a:prstGeom>
        </p:spPr>
        <p:txBody>
          <a:bodyPr>
            <a:spAutoFit/>
          </a:bodyPr>
          <a:lstStyle/>
          <a:p>
            <a:r>
              <a:rPr lang="en-US" dirty="0">
                <a:hlinkClick r:id="rId8"/>
              </a:rPr>
              <a:t>https://www.cdph.ca.gov/Programs/CID/DCDC/Pages/Immunization/ncov2019.aspx</a:t>
            </a:r>
            <a:endParaRPr lang="en-US" dirty="0"/>
          </a:p>
        </p:txBody>
      </p:sp>
      <p:sp>
        <p:nvSpPr>
          <p:cNvPr id="11" name="Rectangle 10">
            <a:extLst>
              <a:ext uri="{FF2B5EF4-FFF2-40B4-BE49-F238E27FC236}">
                <a16:creationId xmlns:a16="http://schemas.microsoft.com/office/drawing/2014/main" id="{D830FF28-2F7B-473D-89EE-E231CDB48007}"/>
              </a:ext>
            </a:extLst>
          </p:cNvPr>
          <p:cNvSpPr/>
          <p:nvPr/>
        </p:nvSpPr>
        <p:spPr>
          <a:xfrm>
            <a:off x="4992914" y="1874624"/>
            <a:ext cx="5496889" cy="369332"/>
          </a:xfrm>
          <a:prstGeom prst="rect">
            <a:avLst/>
          </a:prstGeom>
        </p:spPr>
        <p:txBody>
          <a:bodyPr wrap="none">
            <a:spAutoFit/>
          </a:bodyPr>
          <a:lstStyle/>
          <a:p>
            <a:r>
              <a:rPr lang="en-US" dirty="0">
                <a:hlinkClick r:id="rId9"/>
              </a:rPr>
              <a:t>https://www.cdc.gov/coronavirus/2019-ncov/index.html</a:t>
            </a:r>
            <a:endParaRPr lang="en-US" dirty="0"/>
          </a:p>
        </p:txBody>
      </p:sp>
      <p:pic>
        <p:nvPicPr>
          <p:cNvPr id="1026" name="Picture 2" descr="CDA">
            <a:extLst>
              <a:ext uri="{FF2B5EF4-FFF2-40B4-BE49-F238E27FC236}">
                <a16:creationId xmlns:a16="http://schemas.microsoft.com/office/drawing/2014/main" id="{6329408D-1365-4F5F-A822-2342510693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9445" y="5664093"/>
            <a:ext cx="1959294" cy="5920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F8588D5-70FF-41CA-B529-C8322A9DAFFF}"/>
              </a:ext>
            </a:extLst>
          </p:cNvPr>
          <p:cNvSpPr/>
          <p:nvPr/>
        </p:nvSpPr>
        <p:spPr>
          <a:xfrm>
            <a:off x="5010067" y="5609780"/>
            <a:ext cx="6096000" cy="646331"/>
          </a:xfrm>
          <a:prstGeom prst="rect">
            <a:avLst/>
          </a:prstGeom>
        </p:spPr>
        <p:txBody>
          <a:bodyPr>
            <a:spAutoFit/>
          </a:bodyPr>
          <a:lstStyle/>
          <a:p>
            <a:r>
              <a:rPr lang="en-US" dirty="0">
                <a:hlinkClick r:id="rId11"/>
              </a:rPr>
              <a:t>https://www.cda.org/Home/News-and-Events/COVID-19-coronavirus-Updates</a:t>
            </a:r>
            <a:endParaRPr lang="en-US" dirty="0"/>
          </a:p>
        </p:txBody>
      </p:sp>
      <p:pic>
        <p:nvPicPr>
          <p:cNvPr id="5" name="Picture 4"/>
          <p:cNvPicPr>
            <a:picLocks noChangeAspect="1"/>
          </p:cNvPicPr>
          <p:nvPr/>
        </p:nvPicPr>
        <p:blipFill>
          <a:blip r:embed="rId12"/>
          <a:stretch>
            <a:fillRect/>
          </a:stretch>
        </p:blipFill>
        <p:spPr>
          <a:xfrm>
            <a:off x="2949914" y="4795213"/>
            <a:ext cx="1314633" cy="743054"/>
          </a:xfrm>
          <a:prstGeom prst="rect">
            <a:avLst/>
          </a:prstGeom>
        </p:spPr>
      </p:pic>
      <p:sp>
        <p:nvSpPr>
          <p:cNvPr id="12" name="TextBox 11"/>
          <p:cNvSpPr txBox="1"/>
          <p:nvPr/>
        </p:nvSpPr>
        <p:spPr>
          <a:xfrm>
            <a:off x="5010067" y="4843574"/>
            <a:ext cx="5611661" cy="646331"/>
          </a:xfrm>
          <a:prstGeom prst="rect">
            <a:avLst/>
          </a:prstGeom>
          <a:noFill/>
        </p:spPr>
        <p:txBody>
          <a:bodyPr wrap="square" rtlCol="0">
            <a:spAutoFit/>
          </a:bodyPr>
          <a:lstStyle/>
          <a:p>
            <a:r>
              <a:rPr lang="en-US" dirty="0">
                <a:hlinkClick r:id="rId13"/>
              </a:rPr>
              <a:t>https://www.adha.org/resources-docs/ADHA_TaskForceReport.pdf</a:t>
            </a:r>
            <a:endParaRPr lang="en-US" dirty="0"/>
          </a:p>
        </p:txBody>
      </p:sp>
    </p:spTree>
    <p:extLst>
      <p:ext uri="{BB962C8B-B14F-4D97-AF65-F5344CB8AC3E}">
        <p14:creationId xmlns:p14="http://schemas.microsoft.com/office/powerpoint/2010/main" val="246661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9E914C4-46D6-4896-A976-640A4B41F55A}"/>
              </a:ext>
            </a:extLst>
          </p:cNvPr>
          <p:cNvPicPr>
            <a:picLocks noChangeAspect="1"/>
          </p:cNvPicPr>
          <p:nvPr/>
        </p:nvPicPr>
        <p:blipFill>
          <a:blip r:embed="rId3"/>
          <a:stretch>
            <a:fillRect/>
          </a:stretch>
        </p:blipFill>
        <p:spPr>
          <a:xfrm>
            <a:off x="4071983" y="183198"/>
            <a:ext cx="7499079" cy="6119006"/>
          </a:xfrm>
          <a:prstGeom prst="rect">
            <a:avLst/>
          </a:prstGeom>
          <a:ln/>
        </p:spPr>
        <p:style>
          <a:lnRef idx="2">
            <a:schemeClr val="accent1"/>
          </a:lnRef>
          <a:fillRef idx="1">
            <a:schemeClr val="lt1"/>
          </a:fillRef>
          <a:effectRef idx="0">
            <a:schemeClr val="accent1"/>
          </a:effectRef>
          <a:fontRef idx="minor">
            <a:schemeClr val="dk1"/>
          </a:fontRef>
        </p:style>
      </p:pic>
      <p:sp>
        <p:nvSpPr>
          <p:cNvPr id="2" name="Rectangle 1"/>
          <p:cNvSpPr/>
          <p:nvPr/>
        </p:nvSpPr>
        <p:spPr bwMode="auto">
          <a:xfrm>
            <a:off x="788670" y="1725930"/>
            <a:ext cx="2971800" cy="31546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fontAlgn="base">
              <a:buFont typeface="Arial" panose="020B0604020202020204" pitchFamily="34" charset="0"/>
              <a:buChar char="•"/>
            </a:pPr>
            <a:r>
              <a:rPr lang="en-US" b="1" dirty="0">
                <a:solidFill>
                  <a:schemeClr val="bg1"/>
                </a:solidFill>
              </a:rPr>
              <a:t>Regulatory Compliance Manual</a:t>
            </a:r>
          </a:p>
          <a:p>
            <a:pPr marL="742950" lvl="1" indent="-285750" fontAlgn="base">
              <a:buFont typeface="Arial" panose="020B0604020202020204" pitchFamily="34" charset="0"/>
              <a:buChar char="•"/>
            </a:pPr>
            <a:r>
              <a:rPr lang="en-US" b="1" dirty="0">
                <a:solidFill>
                  <a:schemeClr val="bg1"/>
                </a:solidFill>
              </a:rPr>
              <a:t>Respiratory Protection Program </a:t>
            </a:r>
          </a:p>
          <a:p>
            <a:pPr marL="285750" indent="-285750" fontAlgn="base">
              <a:buFont typeface="Arial" panose="020B0604020202020204" pitchFamily="34" charset="0"/>
              <a:buChar char="•"/>
            </a:pPr>
            <a:r>
              <a:rPr lang="en-US" b="1" dirty="0">
                <a:solidFill>
                  <a:schemeClr val="bg1"/>
                </a:solidFill>
              </a:rPr>
              <a:t>Checklists</a:t>
            </a:r>
          </a:p>
          <a:p>
            <a:pPr marL="285750" indent="-285750" fontAlgn="base">
              <a:buFont typeface="Arial" panose="020B0604020202020204" pitchFamily="34" charset="0"/>
              <a:buChar char="•"/>
            </a:pPr>
            <a:r>
              <a:rPr lang="en-US" b="1" dirty="0">
                <a:solidFill>
                  <a:schemeClr val="bg1"/>
                </a:solidFill>
              </a:rPr>
              <a:t>Forms</a:t>
            </a:r>
          </a:p>
        </p:txBody>
      </p:sp>
      <p:sp>
        <p:nvSpPr>
          <p:cNvPr id="3" name="TextBox 2"/>
          <p:cNvSpPr txBox="1"/>
          <p:nvPr/>
        </p:nvSpPr>
        <p:spPr>
          <a:xfrm>
            <a:off x="788669" y="594678"/>
            <a:ext cx="3283313" cy="646331"/>
          </a:xfrm>
          <a:prstGeom prst="rect">
            <a:avLst/>
          </a:prstGeom>
          <a:noFill/>
        </p:spPr>
        <p:txBody>
          <a:bodyPr wrap="square" rtlCol="0">
            <a:spAutoFit/>
          </a:bodyPr>
          <a:lstStyle/>
          <a:p>
            <a:r>
              <a:rPr lang="en-US" sz="3600" b="1" dirty="0">
                <a:solidFill>
                  <a:srgbClr val="002060"/>
                </a:solidFill>
              </a:rPr>
              <a:t>CDA Resources</a:t>
            </a:r>
          </a:p>
        </p:txBody>
      </p:sp>
    </p:spTree>
    <p:extLst>
      <p:ext uri="{BB962C8B-B14F-4D97-AF65-F5344CB8AC3E}">
        <p14:creationId xmlns:p14="http://schemas.microsoft.com/office/powerpoint/2010/main" val="146987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80035" y="2402364"/>
            <a:ext cx="10225500" cy="2036901"/>
          </a:xfrm>
          <a:noFill/>
        </p:spPr>
        <p:txBody>
          <a:bodyPr anchor="ctr">
            <a:noAutofit/>
          </a:bodyPr>
          <a:lstStyle/>
          <a:p>
            <a:pPr algn="l"/>
            <a:endParaRPr lang="en-US" sz="2400" b="1" dirty="0">
              <a:solidFill>
                <a:schemeClr val="bg1"/>
              </a:solidFill>
            </a:endParaRPr>
          </a:p>
          <a:p>
            <a:pPr algn="l">
              <a:lnSpc>
                <a:spcPct val="150000"/>
              </a:lnSpc>
            </a:pPr>
            <a:endParaRPr lang="en-US" sz="2400" dirty="0">
              <a:solidFill>
                <a:schemeClr val="bg1"/>
              </a:solidFill>
            </a:endParaRPr>
          </a:p>
          <a:p>
            <a:pPr marL="342900" indent="-342900" algn="l">
              <a:lnSpc>
                <a:spcPct val="150000"/>
              </a:lnSpc>
              <a:buFont typeface="Arial" panose="020B0604020202020204" pitchFamily="34" charset="0"/>
              <a:buChar char="•"/>
            </a:pPr>
            <a:r>
              <a:rPr lang="en-US" sz="2400" b="1" dirty="0">
                <a:solidFill>
                  <a:srgbClr val="1F497D"/>
                </a:solidFill>
              </a:rPr>
              <a:t>Dr. Jay Kumar</a:t>
            </a:r>
            <a:r>
              <a:rPr lang="en-US" sz="2400" dirty="0">
                <a:solidFill>
                  <a:schemeClr val="bg1"/>
                </a:solidFill>
              </a:rPr>
              <a:t>, DDS, MPH, California State Dental Director</a:t>
            </a:r>
          </a:p>
          <a:p>
            <a:pPr marL="342900" indent="-342900" algn="l">
              <a:lnSpc>
                <a:spcPct val="150000"/>
              </a:lnSpc>
              <a:buFont typeface="Arial" panose="020B0604020202020204" pitchFamily="34" charset="0"/>
              <a:buChar char="•"/>
            </a:pPr>
            <a:r>
              <a:rPr lang="en-US" sz="2400" b="1" dirty="0">
                <a:solidFill>
                  <a:srgbClr val="1F497D"/>
                </a:solidFill>
              </a:rPr>
              <a:t>Dr. Lynn Walton-Haynes</a:t>
            </a:r>
            <a:r>
              <a:rPr lang="en-US" sz="2400" dirty="0">
                <a:solidFill>
                  <a:schemeClr val="bg1"/>
                </a:solidFill>
              </a:rPr>
              <a:t>, DDS, MPH, Dental Program Consultant</a:t>
            </a:r>
          </a:p>
          <a:p>
            <a:pPr marL="342900" indent="-342900" algn="l">
              <a:lnSpc>
                <a:spcPct val="150000"/>
              </a:lnSpc>
              <a:buFont typeface="Arial" panose="020B0604020202020204" pitchFamily="34" charset="0"/>
              <a:buChar char="•"/>
            </a:pPr>
            <a:r>
              <a:rPr lang="en-US" sz="2400" b="1" dirty="0">
                <a:solidFill>
                  <a:srgbClr val="1F497D"/>
                </a:solidFill>
              </a:rPr>
              <a:t>Rosanna Jackson</a:t>
            </a:r>
            <a:r>
              <a:rPr lang="en-US" sz="2400" dirty="0">
                <a:solidFill>
                  <a:schemeClr val="bg1"/>
                </a:solidFill>
              </a:rPr>
              <a:t>, Chief, Statewide Community and Intervention Section</a:t>
            </a:r>
          </a:p>
          <a:p>
            <a:pPr marL="342900" indent="-342900" algn="l">
              <a:lnSpc>
                <a:spcPct val="150000"/>
              </a:lnSpc>
              <a:buFont typeface="Arial" panose="020B0604020202020204" pitchFamily="34" charset="0"/>
              <a:buChar char="•"/>
            </a:pPr>
            <a:r>
              <a:rPr lang="en-US" sz="2400" b="1" dirty="0">
                <a:solidFill>
                  <a:srgbClr val="1F497D"/>
                </a:solidFill>
              </a:rPr>
              <a:t>Joanna Aalboe</a:t>
            </a:r>
            <a:r>
              <a:rPr lang="en-US" sz="2400" dirty="0">
                <a:solidFill>
                  <a:schemeClr val="bg1"/>
                </a:solidFill>
              </a:rPr>
              <a:t>, RDH, MPH, Health Program Manager</a:t>
            </a:r>
          </a:p>
          <a:p>
            <a:pPr marL="342900" indent="-342900" algn="l">
              <a:lnSpc>
                <a:spcPct val="150000"/>
              </a:lnSpc>
              <a:buFont typeface="Arial" panose="020B0604020202020204" pitchFamily="34" charset="0"/>
              <a:buChar char="•"/>
            </a:pPr>
            <a:r>
              <a:rPr lang="en-US" sz="2400" b="1" dirty="0">
                <a:solidFill>
                  <a:srgbClr val="1F497D"/>
                </a:solidFill>
              </a:rPr>
              <a:t>Jessica Byers</a:t>
            </a:r>
            <a:r>
              <a:rPr lang="en-US" sz="2400" dirty="0">
                <a:solidFill>
                  <a:schemeClr val="bg1"/>
                </a:solidFill>
              </a:rPr>
              <a:t>, MPH, MS, Health Program Specialist </a:t>
            </a:r>
          </a:p>
          <a:p>
            <a:pPr marL="342900" indent="-342900" algn="l">
              <a:lnSpc>
                <a:spcPct val="150000"/>
              </a:lnSpc>
              <a:buFont typeface="Arial" panose="020B0604020202020204" pitchFamily="34" charset="0"/>
              <a:buChar char="•"/>
            </a:pPr>
            <a:r>
              <a:rPr lang="en-US" sz="2400" b="1" dirty="0">
                <a:solidFill>
                  <a:srgbClr val="1F497D"/>
                </a:solidFill>
              </a:rPr>
              <a:t>Nicole Garvin</a:t>
            </a:r>
            <a:r>
              <a:rPr lang="en-US" sz="2400" dirty="0">
                <a:solidFill>
                  <a:schemeClr val="bg1"/>
                </a:solidFill>
              </a:rPr>
              <a:t>, Office Assistant</a:t>
            </a:r>
          </a:p>
          <a:p>
            <a:pPr marL="342900" indent="-342900" algn="l">
              <a:lnSpc>
                <a:spcPct val="150000"/>
              </a:lnSpc>
              <a:buFont typeface="Arial" panose="020B0604020202020204" pitchFamily="34" charset="0"/>
              <a:buChar char="•"/>
            </a:pPr>
            <a:r>
              <a:rPr lang="en-US" sz="2400" b="1" dirty="0">
                <a:solidFill>
                  <a:srgbClr val="1F497D"/>
                </a:solidFill>
              </a:rPr>
              <a:t>Miranda Walker</a:t>
            </a:r>
            <a:r>
              <a:rPr lang="en-US" sz="2400" dirty="0">
                <a:solidFill>
                  <a:schemeClr val="bg1"/>
                </a:solidFill>
              </a:rPr>
              <a:t>, MA, Health Program Specialist</a:t>
            </a:r>
          </a:p>
          <a:p>
            <a:pPr algn="l"/>
            <a:endParaRPr lang="en-US" sz="2400" dirty="0">
              <a:solidFill>
                <a:schemeClr val="bg1"/>
              </a:solidFill>
            </a:endParaRPr>
          </a:p>
        </p:txBody>
      </p:sp>
      <p:sp>
        <p:nvSpPr>
          <p:cNvPr id="7" name="Title 1">
            <a:extLst>
              <a:ext uri="{FF2B5EF4-FFF2-40B4-BE49-F238E27FC236}">
                <a16:creationId xmlns:a16="http://schemas.microsoft.com/office/drawing/2014/main" id="{3521E289-8D97-40C4-BD20-EC83F949810D}"/>
              </a:ext>
            </a:extLst>
          </p:cNvPr>
          <p:cNvSpPr txBox="1">
            <a:spLocks/>
          </p:cNvSpPr>
          <p:nvPr/>
        </p:nvSpPr>
        <p:spPr bwMode="auto">
          <a:xfrm>
            <a:off x="880035" y="135467"/>
            <a:ext cx="1076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kern="0" dirty="0">
                <a:solidFill>
                  <a:srgbClr val="0167BC"/>
                </a:solidFill>
              </a:rPr>
              <a:t>Office of Oral Health Contributors</a:t>
            </a:r>
          </a:p>
        </p:txBody>
      </p:sp>
    </p:spTree>
    <p:extLst>
      <p:ext uri="{BB962C8B-B14F-4D97-AF65-F5344CB8AC3E}">
        <p14:creationId xmlns:p14="http://schemas.microsoft.com/office/powerpoint/2010/main" val="114866181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54ACAE-A094-4AC8-B882-258351C3B58D}"/>
              </a:ext>
            </a:extLst>
          </p:cNvPr>
          <p:cNvPicPr>
            <a:picLocks noChangeAspect="1"/>
          </p:cNvPicPr>
          <p:nvPr/>
        </p:nvPicPr>
        <p:blipFill>
          <a:blip r:embed="rId3"/>
          <a:stretch>
            <a:fillRect/>
          </a:stretch>
        </p:blipFill>
        <p:spPr>
          <a:xfrm>
            <a:off x="1354778" y="1627411"/>
            <a:ext cx="6127996" cy="45596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41267" y="0"/>
            <a:ext cx="10949049" cy="1219200"/>
          </a:xfrm>
        </p:spPr>
        <p:txBody>
          <a:bodyPr/>
          <a:lstStyle/>
          <a:p>
            <a:br>
              <a:rPr lang="en-US" sz="3600" dirty="0">
                <a:latin typeface="Arial" panose="020B0604020202020204" pitchFamily="34" charset="0"/>
                <a:cs typeface="Arial" panose="020B0604020202020204" pitchFamily="34" charset="0"/>
              </a:rPr>
            </a:br>
            <a:r>
              <a:rPr lang="en-US" sz="4000" b="1" dirty="0">
                <a:solidFill>
                  <a:schemeClr val="tx2"/>
                </a:solidFill>
              </a:rPr>
              <a:t>California Oral Health Technical Assistance Center COHTAC</a:t>
            </a:r>
            <a:endParaRPr lang="en-US" sz="3600" b="1" dirty="0"/>
          </a:p>
        </p:txBody>
      </p:sp>
      <p:sp>
        <p:nvSpPr>
          <p:cNvPr id="5" name="Rectangle 4">
            <a:extLst>
              <a:ext uri="{FF2B5EF4-FFF2-40B4-BE49-F238E27FC236}">
                <a16:creationId xmlns:a16="http://schemas.microsoft.com/office/drawing/2014/main" id="{2B8922FF-942D-4DDF-B4EF-7B6BA5974B45}"/>
              </a:ext>
            </a:extLst>
          </p:cNvPr>
          <p:cNvSpPr/>
          <p:nvPr/>
        </p:nvSpPr>
        <p:spPr>
          <a:xfrm>
            <a:off x="7667502" y="2505670"/>
            <a:ext cx="4524498" cy="2062103"/>
          </a:xfrm>
          <a:prstGeom prst="rect">
            <a:avLst/>
          </a:prstGeom>
        </p:spPr>
        <p:txBody>
          <a:bodyPr wrap="square">
            <a:spAutoFit/>
          </a:bodyPr>
          <a:lstStyle/>
          <a:p>
            <a:r>
              <a:rPr lang="en-US" sz="3200" dirty="0">
                <a:hlinkClick r:id="rId4"/>
              </a:rPr>
              <a:t>https://oralhealthsupport.ucsf.edu/california-oral-health-technical-assistance-center</a:t>
            </a:r>
            <a:endParaRPr lang="en-US" sz="3200" dirty="0"/>
          </a:p>
        </p:txBody>
      </p:sp>
    </p:spTree>
    <p:extLst>
      <p:ext uri="{BB962C8B-B14F-4D97-AF65-F5344CB8AC3E}">
        <p14:creationId xmlns:p14="http://schemas.microsoft.com/office/powerpoint/2010/main" val="391471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C9B64C-DAAC-4A5F-9F63-CDAFED54C4BF}"/>
              </a:ext>
            </a:extLst>
          </p:cNvPr>
          <p:cNvGraphicFramePr/>
          <p:nvPr>
            <p:extLst>
              <p:ext uri="{D42A27DB-BD31-4B8C-83A1-F6EECF244321}">
                <p14:modId xmlns:p14="http://schemas.microsoft.com/office/powerpoint/2010/main" val="2263964907"/>
              </p:ext>
            </p:extLst>
          </p:nvPr>
        </p:nvGraphicFramePr>
        <p:xfrm>
          <a:off x="1348175" y="228022"/>
          <a:ext cx="9809018" cy="6025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6E4C079E-BD1C-4A8A-91C4-A5D3158E442A}"/>
              </a:ext>
            </a:extLst>
          </p:cNvPr>
          <p:cNvSpPr>
            <a:spLocks noGrp="1"/>
          </p:cNvSpPr>
          <p:nvPr>
            <p:ph type="ctrTitle"/>
          </p:nvPr>
        </p:nvSpPr>
        <p:spPr/>
        <p:txBody>
          <a:bodyPr/>
          <a:lstStyle/>
          <a:p>
            <a:pPr>
              <a:defRPr/>
            </a:pPr>
            <a:r>
              <a:rPr lang="en-US" b="1" dirty="0">
                <a:solidFill>
                  <a:schemeClr val="tx2"/>
                </a:solidFill>
              </a:rPr>
              <a:t> </a:t>
            </a:r>
            <a:endParaRPr lang="en-US" b="1"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2100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6915-D0F7-444C-BB47-8FFADD5278A7}"/>
              </a:ext>
            </a:extLst>
          </p:cNvPr>
          <p:cNvSpPr>
            <a:spLocks noGrp="1"/>
          </p:cNvSpPr>
          <p:nvPr>
            <p:ph type="title"/>
          </p:nvPr>
        </p:nvSpPr>
        <p:spPr>
          <a:xfrm>
            <a:off x="812800" y="274638"/>
            <a:ext cx="10769600" cy="1143000"/>
          </a:xfrm>
        </p:spPr>
        <p:txBody>
          <a:bodyPr/>
          <a:lstStyle/>
          <a:p>
            <a:r>
              <a:rPr lang="en-US" b="1" dirty="0">
                <a:solidFill>
                  <a:schemeClr val="tx2"/>
                </a:solidFill>
              </a:rPr>
              <a:t>What information can LOHPs provide?</a:t>
            </a:r>
            <a:endParaRPr lang="en-US" dirty="0"/>
          </a:p>
        </p:txBody>
      </p:sp>
      <p:pic>
        <p:nvPicPr>
          <p:cNvPr id="5" name="Picture 4">
            <a:extLst>
              <a:ext uri="{FF2B5EF4-FFF2-40B4-BE49-F238E27FC236}">
                <a16:creationId xmlns:a16="http://schemas.microsoft.com/office/drawing/2014/main" id="{E5BC9379-05B0-4C5E-B8D6-D533DB57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054" y="1723101"/>
            <a:ext cx="4936599" cy="4387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250E3D0-2DBB-41D4-916F-E1F7C8EF7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880" y="1139393"/>
            <a:ext cx="4225470" cy="4971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1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N95 Respirator Fit Testing </a:t>
            </a:r>
          </a:p>
        </p:txBody>
      </p:sp>
      <p:pic>
        <p:nvPicPr>
          <p:cNvPr id="2050" name="Picture 2" descr="Proper N95 Respirator Use for Respiratory Protection Preparedn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84" y="1702909"/>
            <a:ext cx="6492184" cy="4347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54236" y="1702909"/>
            <a:ext cx="3528164"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Amador LOHP is arranging a training session for dentists by contracting with a local training company</a:t>
            </a:r>
          </a:p>
        </p:txBody>
      </p:sp>
    </p:spTree>
    <p:extLst>
      <p:ext uri="{BB962C8B-B14F-4D97-AF65-F5344CB8AC3E}">
        <p14:creationId xmlns:p14="http://schemas.microsoft.com/office/powerpoint/2010/main" val="71198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3092" y="-5963"/>
            <a:ext cx="9554908" cy="1524213"/>
          </a:xfrm>
          <a:prstGeom prst="rect">
            <a:avLst/>
          </a:prstGeom>
        </p:spPr>
      </p:pic>
      <p:sp>
        <p:nvSpPr>
          <p:cNvPr id="2" name="Title 1"/>
          <p:cNvSpPr>
            <a:spLocks noGrp="1"/>
          </p:cNvSpPr>
          <p:nvPr>
            <p:ph type="title"/>
          </p:nvPr>
        </p:nvSpPr>
        <p:spPr>
          <a:xfrm>
            <a:off x="812800" y="1524213"/>
            <a:ext cx="10769600" cy="654543"/>
          </a:xfrm>
        </p:spPr>
        <p:txBody>
          <a:bodyPr/>
          <a:lstStyle/>
          <a:p>
            <a:r>
              <a:rPr lang="en-US" dirty="0"/>
              <a:t>Oral Health Program </a:t>
            </a:r>
          </a:p>
        </p:txBody>
      </p:sp>
      <p:sp>
        <p:nvSpPr>
          <p:cNvPr id="3" name="Content Placeholder 2"/>
          <p:cNvSpPr>
            <a:spLocks noGrp="1"/>
          </p:cNvSpPr>
          <p:nvPr>
            <p:ph idx="1"/>
          </p:nvPr>
        </p:nvSpPr>
        <p:spPr>
          <a:xfrm>
            <a:off x="1185333" y="2178756"/>
            <a:ext cx="10363200" cy="4297363"/>
          </a:xfrm>
        </p:spPr>
        <p:txBody>
          <a:bodyPr/>
          <a:lstStyle/>
          <a:p>
            <a:pPr lvl="0"/>
            <a:r>
              <a:rPr lang="en-US" sz="2800" dirty="0"/>
              <a:t>Covid-19 for families &amp; hand washing</a:t>
            </a:r>
          </a:p>
          <a:p>
            <a:pPr lvl="0"/>
            <a:r>
              <a:rPr lang="en-US" sz="2800" dirty="0"/>
              <a:t>Pregnancy &amp; COVID</a:t>
            </a:r>
          </a:p>
          <a:p>
            <a:pPr lvl="0"/>
            <a:r>
              <a:rPr lang="en-US" sz="2800" dirty="0"/>
              <a:t>Dental -Tooth or Mouth Pain Guidance, Fluoride Varnish Brochure</a:t>
            </a:r>
          </a:p>
          <a:p>
            <a:pPr lvl="0"/>
            <a:r>
              <a:rPr lang="en-US" sz="2800" dirty="0"/>
              <a:t>Tooth brush kit (toothpaste, floss, timer &amp; toothbrush)</a:t>
            </a:r>
          </a:p>
          <a:p>
            <a:pPr lvl="0"/>
            <a:r>
              <a:rPr lang="en-US" sz="2800" dirty="0"/>
              <a:t>Food box availability, Rethink Your Drink, healthy snacks. (The Charter school received Potter the Otter book as well as the other items noted)</a:t>
            </a:r>
          </a:p>
          <a:p>
            <a:pPr lvl="0"/>
            <a:r>
              <a:rPr lang="en-US" sz="2800" dirty="0"/>
              <a:t>TUPP - Quit Smoking &amp; Vaping info/Helpline services</a:t>
            </a:r>
          </a:p>
          <a:p>
            <a:endParaRPr lang="en-US" dirty="0"/>
          </a:p>
        </p:txBody>
      </p:sp>
    </p:spTree>
    <p:extLst>
      <p:ext uri="{BB962C8B-B14F-4D97-AF65-F5344CB8AC3E}">
        <p14:creationId xmlns:p14="http://schemas.microsoft.com/office/powerpoint/2010/main" val="112571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9EFC7-D61B-4AF6-B9B9-B05EEB27AE6A}"/>
              </a:ext>
            </a:extLst>
          </p:cNvPr>
          <p:cNvSpPr>
            <a:spLocks noGrp="1"/>
          </p:cNvSpPr>
          <p:nvPr>
            <p:ph idx="1"/>
          </p:nvPr>
        </p:nvSpPr>
        <p:spPr>
          <a:xfrm>
            <a:off x="1016000" y="1563131"/>
            <a:ext cx="10363200" cy="4624727"/>
          </a:xfrm>
        </p:spPr>
        <p:txBody>
          <a:bodyPr/>
          <a:lstStyle/>
          <a:p>
            <a:pPr marL="514350" indent="-514350">
              <a:spcBef>
                <a:spcPts val="0"/>
              </a:spcBef>
              <a:buFont typeface="+mj-lt"/>
              <a:buAutoNum type="arabicPeriod"/>
            </a:pPr>
            <a:r>
              <a:rPr lang="en-US" dirty="0"/>
              <a:t>Stay updated on your County specific developments</a:t>
            </a:r>
          </a:p>
          <a:p>
            <a:pPr marL="514350" indent="-514350">
              <a:spcBef>
                <a:spcPts val="0"/>
              </a:spcBef>
              <a:buFont typeface="+mj-lt"/>
              <a:buAutoNum type="arabicPeriod"/>
            </a:pPr>
            <a:endParaRPr lang="en-US" sz="1100" dirty="0"/>
          </a:p>
          <a:p>
            <a:pPr marL="514350" indent="-514350">
              <a:spcBef>
                <a:spcPts val="0"/>
              </a:spcBef>
              <a:buFont typeface="+mj-lt"/>
              <a:buAutoNum type="arabicPeriod"/>
            </a:pPr>
            <a:r>
              <a:rPr lang="en-US" dirty="0"/>
              <a:t>Assure COVID screening of all staff and patients</a:t>
            </a:r>
          </a:p>
          <a:p>
            <a:pPr marL="514350" indent="-514350">
              <a:spcBef>
                <a:spcPts val="0"/>
              </a:spcBef>
              <a:buFont typeface="+mj-lt"/>
              <a:buAutoNum type="arabicPeriod"/>
            </a:pPr>
            <a:endParaRPr lang="en-US" sz="1100" dirty="0"/>
          </a:p>
          <a:p>
            <a:pPr marL="514350" indent="-514350">
              <a:spcBef>
                <a:spcPts val="0"/>
              </a:spcBef>
              <a:buFont typeface="+mj-lt"/>
              <a:buAutoNum type="arabicPeriod"/>
            </a:pPr>
            <a:r>
              <a:rPr lang="en-US" dirty="0"/>
              <a:t>Employ workplace practices to minimize risks</a:t>
            </a:r>
          </a:p>
          <a:p>
            <a:pPr marL="514350" indent="-514350">
              <a:spcBef>
                <a:spcPts val="0"/>
              </a:spcBef>
              <a:buFont typeface="+mj-lt"/>
              <a:buAutoNum type="arabicPeriod"/>
            </a:pPr>
            <a:endParaRPr lang="en-US" sz="1100" dirty="0"/>
          </a:p>
          <a:p>
            <a:pPr marL="514350" indent="-514350">
              <a:spcBef>
                <a:spcPts val="0"/>
              </a:spcBef>
              <a:buFont typeface="+mj-lt"/>
              <a:buAutoNum type="arabicPeriod"/>
            </a:pPr>
            <a:r>
              <a:rPr lang="en-US" dirty="0"/>
              <a:t>Prioritize non- aerosol generating procedures</a:t>
            </a:r>
          </a:p>
          <a:p>
            <a:pPr marL="514350" indent="-514350">
              <a:spcBef>
                <a:spcPts val="0"/>
              </a:spcBef>
              <a:buFont typeface="+mj-lt"/>
              <a:buAutoNum type="arabicPeriod"/>
            </a:pPr>
            <a:r>
              <a:rPr lang="en-US" dirty="0"/>
              <a:t>If aerosol generating procedures are undertaken, take extra precautions</a:t>
            </a:r>
          </a:p>
          <a:p>
            <a:pPr marL="514350" indent="-514350">
              <a:spcBef>
                <a:spcPts val="0"/>
              </a:spcBef>
              <a:buFont typeface="+mj-lt"/>
              <a:buAutoNum type="arabicPeriod"/>
            </a:pPr>
            <a:r>
              <a:rPr lang="en-US" dirty="0"/>
              <a:t>Follow CDC guidance</a:t>
            </a:r>
          </a:p>
          <a:p>
            <a:pPr marL="514350" indent="-514350">
              <a:spcBef>
                <a:spcPts val="0"/>
              </a:spcBef>
              <a:buFont typeface="+mj-lt"/>
              <a:buAutoNum type="arabicPeriod"/>
            </a:pPr>
            <a:r>
              <a:rPr lang="en-US" dirty="0"/>
              <a:t>Organize training for N95 Fit Testing </a:t>
            </a:r>
          </a:p>
          <a:p>
            <a:pPr marL="514350" indent="-514350">
              <a:buFont typeface="+mj-lt"/>
              <a:buAutoNum type="arabicPeriod"/>
            </a:pPr>
            <a:endParaRPr lang="en-US" dirty="0"/>
          </a:p>
          <a:p>
            <a:pPr marL="514350" indent="-514350">
              <a:buFont typeface="+mj-lt"/>
              <a:buAutoNum type="arabicPeriod"/>
            </a:pPr>
            <a:endParaRPr lang="en-US" sz="1100" dirty="0"/>
          </a:p>
        </p:txBody>
      </p:sp>
      <p:sp>
        <p:nvSpPr>
          <p:cNvPr id="5" name="Title 1">
            <a:extLst>
              <a:ext uri="{FF2B5EF4-FFF2-40B4-BE49-F238E27FC236}">
                <a16:creationId xmlns:a16="http://schemas.microsoft.com/office/drawing/2014/main" id="{6AAE59BD-E44D-4292-8F68-03DD6F8636A7}"/>
              </a:ext>
            </a:extLst>
          </p:cNvPr>
          <p:cNvSpPr>
            <a:spLocks noGrp="1"/>
          </p:cNvSpPr>
          <p:nvPr>
            <p:ph type="title"/>
          </p:nvPr>
        </p:nvSpPr>
        <p:spPr>
          <a:xfrm>
            <a:off x="812800" y="274638"/>
            <a:ext cx="10769600" cy="1143000"/>
          </a:xfrm>
        </p:spPr>
        <p:txBody>
          <a:bodyPr/>
          <a:lstStyle/>
          <a:p>
            <a:r>
              <a:rPr lang="en-US" b="1" dirty="0">
                <a:solidFill>
                  <a:schemeClr val="tx2"/>
                </a:solidFill>
              </a:rPr>
              <a:t>COVID 19 Dental Guidance Key Messages</a:t>
            </a:r>
            <a:endParaRPr lang="en-US" dirty="0"/>
          </a:p>
        </p:txBody>
      </p:sp>
      <p:pic>
        <p:nvPicPr>
          <p:cNvPr id="7" name="Picture 6">
            <a:extLst>
              <a:ext uri="{FF2B5EF4-FFF2-40B4-BE49-F238E27FC236}">
                <a16:creationId xmlns:a16="http://schemas.microsoft.com/office/drawing/2014/main" id="{B191F5FD-8E87-4AB5-B280-9DCB6CCBCE6E}"/>
              </a:ext>
            </a:extLst>
          </p:cNvPr>
          <p:cNvPicPr>
            <a:picLocks noChangeAspect="1"/>
          </p:cNvPicPr>
          <p:nvPr/>
        </p:nvPicPr>
        <p:blipFill rotWithShape="1">
          <a:blip r:embed="rId3">
            <a:clrChange>
              <a:clrFrom>
                <a:srgbClr val="FFFFFF"/>
              </a:clrFrom>
              <a:clrTo>
                <a:srgbClr val="FFFFFF">
                  <a:alpha val="0"/>
                </a:srgbClr>
              </a:clrTo>
            </a:clrChange>
            <a:alphaModFix/>
          </a:blip>
          <a:srcRect t="756"/>
          <a:stretch/>
        </p:blipFill>
        <p:spPr>
          <a:xfrm>
            <a:off x="9896720" y="1731301"/>
            <a:ext cx="2121778" cy="2332640"/>
          </a:xfrm>
          <a:prstGeom prst="rect">
            <a:avLst/>
          </a:prstGeom>
        </p:spPr>
      </p:pic>
    </p:spTree>
    <p:extLst>
      <p:ext uri="{BB962C8B-B14F-4D97-AF65-F5344CB8AC3E}">
        <p14:creationId xmlns:p14="http://schemas.microsoft.com/office/powerpoint/2010/main" val="221496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686800" cy="1143000"/>
          </a:xfrm>
        </p:spPr>
        <p:txBody>
          <a:bodyPr/>
          <a:lstStyle/>
          <a:p>
            <a:pPr>
              <a:defRPr/>
            </a:pPr>
            <a:r>
              <a:rPr lang="en-US" b="1" dirty="0">
                <a:solidFill>
                  <a:schemeClr val="tx2"/>
                </a:solidFill>
              </a:rPr>
              <a:t>Questions?</a:t>
            </a:r>
            <a:endParaRPr lang="en-US" sz="4000" b="1" dirty="0"/>
          </a:p>
        </p:txBody>
      </p:sp>
      <p:pic>
        <p:nvPicPr>
          <p:cNvPr id="3" name="Content Placeholder 4">
            <a:extLst>
              <a:ext uri="{FF2B5EF4-FFF2-40B4-BE49-F238E27FC236}">
                <a16:creationId xmlns:a16="http://schemas.microsoft.com/office/drawing/2014/main" id="{99240572-2F54-4BDB-9A8D-5290B3A046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283486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Topics</a:t>
            </a:r>
          </a:p>
        </p:txBody>
      </p:sp>
      <p:sp>
        <p:nvSpPr>
          <p:cNvPr id="3" name="Content Placeholder 2"/>
          <p:cNvSpPr>
            <a:spLocks noGrp="1"/>
          </p:cNvSpPr>
          <p:nvPr>
            <p:ph idx="1"/>
          </p:nvPr>
        </p:nvSpPr>
        <p:spPr/>
        <p:txBody>
          <a:bodyPr/>
          <a:lstStyle/>
          <a:p>
            <a:r>
              <a:rPr lang="en-US" dirty="0"/>
              <a:t>Background on COVID-19 Pandemic in California</a:t>
            </a:r>
          </a:p>
          <a:p>
            <a:r>
              <a:rPr lang="en-US" dirty="0"/>
              <a:t>Infection control practice</a:t>
            </a:r>
          </a:p>
          <a:p>
            <a:r>
              <a:rPr lang="en-US"/>
              <a:t>Updated </a:t>
            </a:r>
            <a:r>
              <a:rPr lang="en-US" dirty="0"/>
              <a:t>guidance for resuming deferred and preventive care</a:t>
            </a:r>
          </a:p>
          <a:p>
            <a:r>
              <a:rPr lang="en-US" dirty="0"/>
              <a:t>Role of LOHP</a:t>
            </a:r>
          </a:p>
          <a:p>
            <a:r>
              <a:rPr lang="en-US" dirty="0"/>
              <a:t>Resources </a:t>
            </a:r>
          </a:p>
          <a:p>
            <a:endParaRPr lang="en-US" dirty="0"/>
          </a:p>
        </p:txBody>
      </p:sp>
    </p:spTree>
    <p:extLst>
      <p:ext uri="{BB962C8B-B14F-4D97-AF65-F5344CB8AC3E}">
        <p14:creationId xmlns:p14="http://schemas.microsoft.com/office/powerpoint/2010/main" val="179090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025" y="471949"/>
            <a:ext cx="3682181" cy="1143000"/>
          </a:xfrm>
        </p:spPr>
        <p:txBody>
          <a:bodyPr/>
          <a:lstStyle/>
          <a:p>
            <a:pPr algn="ctr"/>
            <a:r>
              <a:rPr lang="en-US" b="1" dirty="0">
                <a:cs typeface="Arial" panose="020B0604020202020204" pitchFamily="34" charset="0"/>
              </a:rPr>
              <a:t>Housekeeping</a:t>
            </a:r>
          </a:p>
        </p:txBody>
      </p:sp>
      <p:sp>
        <p:nvSpPr>
          <p:cNvPr id="3" name="Content Placeholder 2"/>
          <p:cNvSpPr>
            <a:spLocks noGrp="1"/>
          </p:cNvSpPr>
          <p:nvPr>
            <p:ph sz="quarter" idx="1"/>
          </p:nvPr>
        </p:nvSpPr>
        <p:spPr>
          <a:xfrm>
            <a:off x="1054509" y="1732936"/>
            <a:ext cx="9667568" cy="4297363"/>
          </a:xfrm>
        </p:spPr>
        <p:txBody>
          <a:bodyPr>
            <a:normAutofit/>
          </a:bodyPr>
          <a:lstStyle/>
          <a:p>
            <a:pPr lvl="1">
              <a:buFont typeface="Arial" panose="020B0604020202020204" pitchFamily="34" charset="0"/>
              <a:buChar char="•"/>
            </a:pPr>
            <a:r>
              <a:rPr lang="en-US" sz="2400" b="1" dirty="0">
                <a:cs typeface="Arial" panose="020B0604020202020204" pitchFamily="34" charset="0"/>
              </a:rPr>
              <a:t>During Meeting</a:t>
            </a:r>
            <a:r>
              <a:rPr lang="en-US" sz="2400" dirty="0">
                <a:cs typeface="Arial" panose="020B0604020202020204" pitchFamily="34" charset="0"/>
              </a:rPr>
              <a:t>: Everyone except the presenters will be on mute. Please use the Chat Box (bottom right). Questions will be answered at the end of the meeting as time permits.</a:t>
            </a:r>
          </a:p>
          <a:p>
            <a:pPr lvl="1">
              <a:buFont typeface="Arial" panose="020B0604020202020204" pitchFamily="34" charset="0"/>
              <a:buChar char="•"/>
            </a:pPr>
            <a:r>
              <a:rPr lang="en-US" sz="2400" b="1" dirty="0">
                <a:cs typeface="Arial" panose="020B0604020202020204" pitchFamily="34" charset="0"/>
              </a:rPr>
              <a:t>Audio: </a:t>
            </a:r>
            <a:r>
              <a:rPr lang="en-US" sz="2400" dirty="0">
                <a:cs typeface="Arial" panose="020B0604020202020204" pitchFamily="34" charset="0"/>
              </a:rPr>
              <a:t>If you are having difficulties hearing the audio portion of the webinar through your computer, select the “Audio” box feature (right hand side of your screen) for a dial by phone option. </a:t>
            </a:r>
            <a:endParaRPr lang="en-US" sz="1000" dirty="0"/>
          </a:p>
          <a:p>
            <a:pPr lvl="1">
              <a:buFont typeface="Arial" panose="020B0604020202020204" pitchFamily="34" charset="0"/>
              <a:buChar char="•"/>
            </a:pPr>
            <a:r>
              <a:rPr lang="en-US" sz="2400" b="1" dirty="0">
                <a:cs typeface="Arial" panose="020B0604020202020204" pitchFamily="34" charset="0"/>
              </a:rPr>
              <a:t>After Meeting</a:t>
            </a:r>
            <a:r>
              <a:rPr lang="en-US" sz="2400" dirty="0">
                <a:cs typeface="Arial" panose="020B0604020202020204" pitchFamily="34" charset="0"/>
              </a:rPr>
              <a:t>: Submit questions to </a:t>
            </a:r>
            <a:r>
              <a:rPr lang="en-US" sz="2400" u="sng" dirty="0">
                <a:cs typeface="Arial" panose="020B0604020202020204" pitchFamily="34" charset="0"/>
                <a:hlinkClick r:id="rId3"/>
              </a:rPr>
              <a:t>DentalDirector@cdph.ca.gov</a:t>
            </a:r>
            <a:r>
              <a:rPr lang="en-US" sz="2400" dirty="0">
                <a:cs typeface="Arial" panose="020B0604020202020204" pitchFamily="34" charset="0"/>
              </a:rPr>
              <a:t> </a:t>
            </a:r>
          </a:p>
          <a:p>
            <a:pPr lvl="1">
              <a:buFont typeface="Arial" panose="020B0604020202020204" pitchFamily="34" charset="0"/>
              <a:buChar char="•"/>
            </a:pPr>
            <a:endParaRPr lang="en-US" sz="1000" dirty="0">
              <a:cs typeface="Arial" panose="020B0604020202020204" pitchFamily="34" charset="0"/>
            </a:endParaRPr>
          </a:p>
          <a:p>
            <a:pPr lvl="1">
              <a:buFont typeface="Arial" panose="020B0604020202020204" pitchFamily="34" charset="0"/>
              <a:buChar char="•"/>
            </a:pPr>
            <a:r>
              <a:rPr lang="en-US" sz="2400" b="1" dirty="0">
                <a:cs typeface="Arial" panose="020B0604020202020204" pitchFamily="34" charset="0"/>
              </a:rPr>
              <a:t>Summary of Q&amp;A</a:t>
            </a:r>
            <a:endParaRPr lang="en-US" sz="2400" dirty="0">
              <a:cs typeface="Arial" panose="020B0604020202020204" pitchFamily="34" charset="0"/>
            </a:endParaRPr>
          </a:p>
          <a:p>
            <a:pPr lvl="1">
              <a:buFont typeface="Arial" panose="020B0604020202020204" pitchFamily="34" charset="0"/>
              <a:buChar char="•"/>
            </a:pPr>
            <a:r>
              <a:rPr lang="en-US" sz="2400" b="1" dirty="0">
                <a:cs typeface="Arial" panose="020B0604020202020204" pitchFamily="34" charset="0"/>
              </a:rPr>
              <a:t>Recording: </a:t>
            </a:r>
            <a:r>
              <a:rPr lang="en-US" sz="2400" dirty="0">
                <a:cs typeface="Arial" panose="020B0604020202020204" pitchFamily="34" charset="0"/>
              </a:rPr>
              <a:t>This webinar will be recorded. </a:t>
            </a:r>
            <a:endParaRPr lang="en-US" sz="2400" b="1" dirty="0">
              <a:cs typeface="Arial" panose="020B0604020202020204" pitchFamily="34" charset="0"/>
            </a:endParaRPr>
          </a:p>
          <a:p>
            <a:pPr lvl="1">
              <a:buFont typeface="Arial" panose="020B0604020202020204" pitchFamily="34" charset="0"/>
              <a:buChar char="•"/>
            </a:pPr>
            <a:endParaRPr lang="en-US" sz="2400" dirty="0"/>
          </a:p>
        </p:txBody>
      </p:sp>
    </p:spTree>
    <p:extLst>
      <p:ext uri="{BB962C8B-B14F-4D97-AF65-F5344CB8AC3E}">
        <p14:creationId xmlns:p14="http://schemas.microsoft.com/office/powerpoint/2010/main" val="184157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CFA-D6D1-4488-9E6D-83E06C74AE79}"/>
              </a:ext>
            </a:extLst>
          </p:cNvPr>
          <p:cNvSpPr>
            <a:spLocks noGrp="1"/>
          </p:cNvSpPr>
          <p:nvPr>
            <p:ph type="title"/>
          </p:nvPr>
        </p:nvSpPr>
        <p:spPr>
          <a:xfrm>
            <a:off x="880035" y="135467"/>
            <a:ext cx="10769600" cy="1143000"/>
          </a:xfrm>
        </p:spPr>
        <p:txBody>
          <a:bodyPr/>
          <a:lstStyle/>
          <a:p>
            <a:r>
              <a:rPr lang="en-US" b="1" dirty="0">
                <a:solidFill>
                  <a:schemeClr val="tx2"/>
                </a:solidFill>
              </a:rPr>
              <a:t>Stay Informed</a:t>
            </a:r>
          </a:p>
        </p:txBody>
      </p:sp>
      <p:pic>
        <p:nvPicPr>
          <p:cNvPr id="5" name="Picture 4">
            <a:extLst>
              <a:ext uri="{FF2B5EF4-FFF2-40B4-BE49-F238E27FC236}">
                <a16:creationId xmlns:a16="http://schemas.microsoft.com/office/drawing/2014/main" id="{BBEA316A-65BE-44B5-9178-E4C2B90771B8}"/>
              </a:ext>
            </a:extLst>
          </p:cNvPr>
          <p:cNvPicPr>
            <a:picLocks noChangeAspect="1"/>
          </p:cNvPicPr>
          <p:nvPr/>
        </p:nvPicPr>
        <p:blipFill>
          <a:blip r:embed="rId3"/>
          <a:stretch>
            <a:fillRect/>
          </a:stretch>
        </p:blipFill>
        <p:spPr>
          <a:xfrm>
            <a:off x="1236492" y="1676400"/>
            <a:ext cx="10379275" cy="2764971"/>
          </a:xfrm>
          <a:prstGeom prst="rect">
            <a:avLst/>
          </a:prstGeom>
        </p:spPr>
      </p:pic>
      <p:sp>
        <p:nvSpPr>
          <p:cNvPr id="4" name="Rectangle 3">
            <a:extLst>
              <a:ext uri="{FF2B5EF4-FFF2-40B4-BE49-F238E27FC236}">
                <a16:creationId xmlns:a16="http://schemas.microsoft.com/office/drawing/2014/main" id="{0D3AA677-D594-4CE5-B52B-920F185CC159}"/>
              </a:ext>
            </a:extLst>
          </p:cNvPr>
          <p:cNvSpPr/>
          <p:nvPr/>
        </p:nvSpPr>
        <p:spPr>
          <a:xfrm>
            <a:off x="2636322" y="4535269"/>
            <a:ext cx="9108373" cy="1323439"/>
          </a:xfrm>
          <a:prstGeom prst="rect">
            <a:avLst/>
          </a:prstGeom>
        </p:spPr>
        <p:txBody>
          <a:bodyPr wrap="square">
            <a:spAutoFit/>
          </a:bodyPr>
          <a:lstStyle/>
          <a:p>
            <a:r>
              <a:rPr lang="en-US" sz="4000" dirty="0">
                <a:hlinkClick r:id="rId4"/>
              </a:rPr>
              <a:t>https://www.cdph.ca.gov/Programs/CID/DCDC/Pages/Immunization/ncov2019.aspx</a:t>
            </a:r>
            <a:endParaRPr lang="en-US" sz="4000" dirty="0"/>
          </a:p>
        </p:txBody>
      </p:sp>
    </p:spTree>
    <p:extLst>
      <p:ext uri="{BB962C8B-B14F-4D97-AF65-F5344CB8AC3E}">
        <p14:creationId xmlns:p14="http://schemas.microsoft.com/office/powerpoint/2010/main" val="92283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769600" cy="1143000"/>
          </a:xfrm>
        </p:spPr>
        <p:txBody>
          <a:bodyPr/>
          <a:lstStyle/>
          <a:p>
            <a:r>
              <a:rPr lang="en-US" b="1" dirty="0">
                <a:solidFill>
                  <a:schemeClr val="tx2"/>
                </a:solidFill>
              </a:rPr>
              <a:t>Stay Home Executive Order N-33-20</a:t>
            </a:r>
            <a:endParaRPr lang="en-US" b="1" dirty="0"/>
          </a:p>
        </p:txBody>
      </p:sp>
      <p:pic>
        <p:nvPicPr>
          <p:cNvPr id="7" name="Picture 6">
            <a:extLst>
              <a:ext uri="{FF2B5EF4-FFF2-40B4-BE49-F238E27FC236}">
                <a16:creationId xmlns:a16="http://schemas.microsoft.com/office/drawing/2014/main" id="{B1B883B0-A25E-4B59-81AB-BA3102664E42}"/>
              </a:ext>
            </a:extLst>
          </p:cNvPr>
          <p:cNvPicPr>
            <a:picLocks noChangeAspect="1"/>
          </p:cNvPicPr>
          <p:nvPr/>
        </p:nvPicPr>
        <p:blipFill>
          <a:blip r:embed="rId3"/>
          <a:stretch>
            <a:fillRect/>
          </a:stretch>
        </p:blipFill>
        <p:spPr>
          <a:xfrm>
            <a:off x="1138997" y="1937697"/>
            <a:ext cx="10117205" cy="1734378"/>
          </a:xfrm>
          <a:prstGeom prst="rect">
            <a:avLst/>
          </a:prstGeom>
          <a:ln w="57150">
            <a:solidFill>
              <a:srgbClr val="CC0000"/>
            </a:solidFill>
          </a:ln>
        </p:spPr>
      </p:pic>
      <p:sp>
        <p:nvSpPr>
          <p:cNvPr id="8" name="Rectangle 7">
            <a:extLst>
              <a:ext uri="{FF2B5EF4-FFF2-40B4-BE49-F238E27FC236}">
                <a16:creationId xmlns:a16="http://schemas.microsoft.com/office/drawing/2014/main" id="{6306026D-5817-441D-B8C1-5F1570F121DC}"/>
              </a:ext>
            </a:extLst>
          </p:cNvPr>
          <p:cNvSpPr/>
          <p:nvPr/>
        </p:nvSpPr>
        <p:spPr>
          <a:xfrm>
            <a:off x="1988457" y="3875314"/>
            <a:ext cx="9267745" cy="1477328"/>
          </a:xfrm>
          <a:prstGeom prst="rect">
            <a:avLst/>
          </a:prstGeom>
          <a:ln w="38100">
            <a:solidFill>
              <a:srgbClr val="CC0000"/>
            </a:solidFill>
          </a:ln>
        </p:spPr>
        <p:txBody>
          <a:bodyPr wrap="square">
            <a:spAutoFit/>
          </a:bodyPr>
          <a:lstStyle/>
          <a:p>
            <a:r>
              <a:rPr lang="en-US" dirty="0"/>
              <a:t>On March 19, 2020, Governor Newsom issued Executive Order N-33-20 directing all residents immediately to heed current State public health directives to stay home, except as needed to maintain continuity of operations of essential critical infrastructure sectors and additional sectors as the State Public Health Officer may designate as critical to protect health and well-being of all Californians.</a:t>
            </a:r>
          </a:p>
        </p:txBody>
      </p:sp>
      <p:sp>
        <p:nvSpPr>
          <p:cNvPr id="9" name="Rectangle 8">
            <a:extLst>
              <a:ext uri="{FF2B5EF4-FFF2-40B4-BE49-F238E27FC236}">
                <a16:creationId xmlns:a16="http://schemas.microsoft.com/office/drawing/2014/main" id="{DEE884BD-5C64-4AC6-9717-55478C0193BC}"/>
              </a:ext>
            </a:extLst>
          </p:cNvPr>
          <p:cNvSpPr/>
          <p:nvPr/>
        </p:nvSpPr>
        <p:spPr>
          <a:xfrm>
            <a:off x="2251586" y="5524291"/>
            <a:ext cx="6005170" cy="369332"/>
          </a:xfrm>
          <a:prstGeom prst="rect">
            <a:avLst/>
          </a:prstGeom>
        </p:spPr>
        <p:txBody>
          <a:bodyPr wrap="none">
            <a:spAutoFit/>
          </a:bodyPr>
          <a:lstStyle/>
          <a:p>
            <a:r>
              <a:rPr lang="en-US" dirty="0">
                <a:hlinkClick r:id="rId4"/>
              </a:rPr>
              <a:t>https://covid19.ca.gov/stay-home-except-for-essential-needs/</a:t>
            </a:r>
            <a:endParaRPr lang="en-US" dirty="0"/>
          </a:p>
        </p:txBody>
      </p:sp>
      <p:sp>
        <p:nvSpPr>
          <p:cNvPr id="10" name="Rectangle 9">
            <a:extLst>
              <a:ext uri="{FF2B5EF4-FFF2-40B4-BE49-F238E27FC236}">
                <a16:creationId xmlns:a16="http://schemas.microsoft.com/office/drawing/2014/main" id="{71C1A301-43DE-47DF-9261-71B66A69171C}"/>
              </a:ext>
            </a:extLst>
          </p:cNvPr>
          <p:cNvSpPr/>
          <p:nvPr/>
        </p:nvSpPr>
        <p:spPr>
          <a:xfrm>
            <a:off x="2251586" y="5937031"/>
            <a:ext cx="6096000" cy="646331"/>
          </a:xfrm>
          <a:prstGeom prst="rect">
            <a:avLst/>
          </a:prstGeom>
        </p:spPr>
        <p:txBody>
          <a:bodyPr>
            <a:spAutoFit/>
          </a:bodyPr>
          <a:lstStyle/>
          <a:p>
            <a:r>
              <a:rPr lang="en-US" dirty="0">
                <a:latin typeface="Arial" panose="020B0604020202020204" pitchFamily="34" charset="0"/>
                <a:cs typeface="Arial" panose="020B0604020202020204" pitchFamily="34" charset="0"/>
                <a:hlinkClick r:id="rId5"/>
              </a:rPr>
              <a:t>https://covid19.ca.gov/img/EssentialCriticalInfrastructureWorkers.pdf</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24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latin typeface="+mn-lt"/>
              </a:rPr>
              <a:t>Infection Control Practice </a:t>
            </a:r>
            <a:br>
              <a:rPr lang="en-US" b="1" dirty="0">
                <a:solidFill>
                  <a:schemeClr val="accent5">
                    <a:lumMod val="50000"/>
                  </a:schemeClr>
                </a:solidFill>
                <a:latin typeface="+mn-lt"/>
              </a:rPr>
            </a:br>
            <a:r>
              <a:rPr lang="en-US" b="1" dirty="0">
                <a:solidFill>
                  <a:schemeClr val="accent5">
                    <a:lumMod val="50000"/>
                  </a:schemeClr>
                </a:solidFill>
                <a:latin typeface="+mn-lt"/>
              </a:rPr>
              <a:t>During COVID Pandemic </a:t>
            </a:r>
          </a:p>
        </p:txBody>
      </p:sp>
      <p:graphicFrame>
        <p:nvGraphicFramePr>
          <p:cNvPr id="3" name="Diagram 2"/>
          <p:cNvGraphicFramePr/>
          <p:nvPr>
            <p:extLst>
              <p:ext uri="{D42A27DB-BD31-4B8C-83A1-F6EECF244321}">
                <p14:modId xmlns:p14="http://schemas.microsoft.com/office/powerpoint/2010/main" val="3593517622"/>
              </p:ext>
            </p:extLst>
          </p:nvPr>
        </p:nvGraphicFramePr>
        <p:xfrm>
          <a:off x="951979" y="1991637"/>
          <a:ext cx="2830882" cy="4146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488647950"/>
              </p:ext>
            </p:extLst>
          </p:nvPr>
        </p:nvGraphicFramePr>
        <p:xfrm>
          <a:off x="4323566" y="1991637"/>
          <a:ext cx="5972827" cy="4146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950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979" y="274638"/>
            <a:ext cx="10459232" cy="1143000"/>
          </a:xfrm>
        </p:spPr>
        <p:txBody>
          <a:bodyPr/>
          <a:lstStyle/>
          <a:p>
            <a:pPr>
              <a:defRPr/>
            </a:pPr>
            <a:r>
              <a:rPr lang="en-US" b="1" dirty="0">
                <a:solidFill>
                  <a:schemeClr val="tx2"/>
                </a:solidFill>
              </a:rPr>
              <a:t> CDC Interim Guidance for Dental Settings During COVID-19 Response</a:t>
            </a:r>
            <a:endParaRPr lang="en-US" b="1" dirty="0"/>
          </a:p>
        </p:txBody>
      </p:sp>
      <p:sp>
        <p:nvSpPr>
          <p:cNvPr id="4" name="Content Placeholder 3">
            <a:extLst>
              <a:ext uri="{FF2B5EF4-FFF2-40B4-BE49-F238E27FC236}">
                <a16:creationId xmlns:a16="http://schemas.microsoft.com/office/drawing/2014/main" id="{84C210CB-1C3E-48C0-8A1E-56D4266A5880}"/>
              </a:ext>
            </a:extLst>
          </p:cNvPr>
          <p:cNvSpPr>
            <a:spLocks noGrp="1"/>
          </p:cNvSpPr>
          <p:nvPr>
            <p:ph idx="1"/>
          </p:nvPr>
        </p:nvSpPr>
        <p:spPr>
          <a:xfrm>
            <a:off x="754744" y="1712685"/>
            <a:ext cx="11190514" cy="4615544"/>
          </a:xfrm>
        </p:spPr>
        <p:txBody>
          <a:bodyPr/>
          <a:lstStyle/>
          <a:p>
            <a:pPr marL="0" indent="0">
              <a:buNone/>
            </a:pPr>
            <a:r>
              <a:rPr lang="en-US" dirty="0"/>
              <a:t>Key Concepts </a:t>
            </a:r>
            <a:r>
              <a:rPr lang="en-US" dirty="0">
                <a:highlight>
                  <a:srgbClr val="FFFF00"/>
                </a:highlight>
              </a:rPr>
              <a:t>4/7/20 Key concepts and updated 4/27/20</a:t>
            </a:r>
          </a:p>
          <a:p>
            <a:r>
              <a:rPr lang="en-US" sz="2800" dirty="0"/>
              <a:t>Dental settings have unique characteristics that warrant additional infection control considerations.</a:t>
            </a:r>
          </a:p>
          <a:p>
            <a:r>
              <a:rPr lang="en-US" sz="2800" dirty="0"/>
              <a:t>Postpone elective procedures, surgeries, and non-urgent dental visits.</a:t>
            </a:r>
          </a:p>
          <a:p>
            <a:r>
              <a:rPr lang="en-US" sz="2800" dirty="0"/>
              <a:t>Proactively communicate to both staff and patients the need for them to stay at home if sick.</a:t>
            </a:r>
          </a:p>
          <a:p>
            <a:r>
              <a:rPr lang="en-US" sz="2800" dirty="0"/>
              <a:t>Know steps to take if a patient with COVID-19 symptoms enters your facility.</a:t>
            </a:r>
          </a:p>
        </p:txBody>
      </p:sp>
      <p:sp>
        <p:nvSpPr>
          <p:cNvPr id="5" name="Rectangle 4">
            <a:extLst>
              <a:ext uri="{FF2B5EF4-FFF2-40B4-BE49-F238E27FC236}">
                <a16:creationId xmlns:a16="http://schemas.microsoft.com/office/drawing/2014/main" id="{9023028A-4212-46CE-B0BA-DCB57F263822}"/>
              </a:ext>
            </a:extLst>
          </p:cNvPr>
          <p:cNvSpPr/>
          <p:nvPr/>
        </p:nvSpPr>
        <p:spPr>
          <a:xfrm>
            <a:off x="2889637" y="5127900"/>
            <a:ext cx="5435599" cy="1200329"/>
          </a:xfrm>
          <a:prstGeom prst="rect">
            <a:avLst/>
          </a:prstGeom>
          <a:solidFill>
            <a:schemeClr val="bg1">
              <a:lumMod val="75000"/>
            </a:schemeClr>
          </a:solidFill>
        </p:spPr>
        <p:txBody>
          <a:bodyPr wrap="square">
            <a:spAutoFit/>
          </a:bodyPr>
          <a:lstStyle/>
          <a:p>
            <a:r>
              <a:rPr lang="en-US" sz="2400" b="1" u="sng" dirty="0"/>
              <a:t>More Info: </a:t>
            </a:r>
            <a:endParaRPr lang="en-US" sz="2400" b="1" u="sng" dirty="0">
              <a:hlinkClick r:id="rId3"/>
            </a:endParaRPr>
          </a:p>
          <a:p>
            <a:r>
              <a:rPr lang="en-US" sz="2400" b="1" u="sng" dirty="0">
                <a:hlinkClick r:id="rId3"/>
              </a:rPr>
              <a:t>https://www.cdc.gov/coronavirus/2019-ncov/hcp/dental-settings.html</a:t>
            </a:r>
            <a:r>
              <a:rPr lang="en-US" sz="2400" b="1" dirty="0"/>
              <a:t>.</a:t>
            </a:r>
            <a:endParaRPr lang="en-US" sz="2400" dirty="0"/>
          </a:p>
        </p:txBody>
      </p:sp>
    </p:spTree>
    <p:extLst>
      <p:ext uri="{BB962C8B-B14F-4D97-AF65-F5344CB8AC3E}">
        <p14:creationId xmlns:p14="http://schemas.microsoft.com/office/powerpoint/2010/main" val="372669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0" y="274638"/>
            <a:ext cx="10529047" cy="1143000"/>
          </a:xfrm>
        </p:spPr>
        <p:txBody>
          <a:bodyPr/>
          <a:lstStyle/>
          <a:p>
            <a:pPr>
              <a:defRPr/>
            </a:pPr>
            <a:r>
              <a:rPr lang="en-US" b="1" dirty="0">
                <a:solidFill>
                  <a:schemeClr val="tx2"/>
                </a:solidFill>
              </a:rPr>
              <a:t>Work Practice and Patient Management</a:t>
            </a:r>
            <a:endParaRPr lang="en-US" b="1" dirty="0"/>
          </a:p>
        </p:txBody>
      </p:sp>
      <p:sp>
        <p:nvSpPr>
          <p:cNvPr id="7" name="Rectangle 6">
            <a:extLst>
              <a:ext uri="{FF2B5EF4-FFF2-40B4-BE49-F238E27FC236}">
                <a16:creationId xmlns:a16="http://schemas.microsoft.com/office/drawing/2014/main" id="{BF150318-718F-41F5-A104-BEB64A024278}"/>
              </a:ext>
            </a:extLst>
          </p:cNvPr>
          <p:cNvSpPr/>
          <p:nvPr/>
        </p:nvSpPr>
        <p:spPr>
          <a:xfrm>
            <a:off x="2949078" y="5993700"/>
            <a:ext cx="5836643" cy="769441"/>
          </a:xfrm>
          <a:prstGeom prst="rect">
            <a:avLst/>
          </a:prstGeom>
          <a:solidFill>
            <a:schemeClr val="bg1">
              <a:lumMod val="75000"/>
            </a:schemeClr>
          </a:solidFill>
        </p:spPr>
        <p:txBody>
          <a:bodyPr wrap="square">
            <a:spAutoFit/>
          </a:bodyPr>
          <a:lstStyle/>
          <a:p>
            <a:r>
              <a:rPr lang="en-US" sz="2400" b="1" dirty="0"/>
              <a:t>More Info: </a:t>
            </a:r>
            <a:r>
              <a:rPr lang="en-US" sz="2000" dirty="0">
                <a:hlinkClick r:id="rId3"/>
              </a:rPr>
              <a:t>https://www.cdc.gov/coronavirus/2019-ncov/hcp/respirators-strategy/index.html</a:t>
            </a:r>
            <a:endParaRPr lang="en-US" sz="2000" dirty="0"/>
          </a:p>
        </p:txBody>
      </p:sp>
      <p:pic>
        <p:nvPicPr>
          <p:cNvPr id="1026" name="Picture 2" descr="NIOSH Hierarchy of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70" y="1554480"/>
            <a:ext cx="6217920" cy="42748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336319447"/>
              </p:ext>
            </p:extLst>
          </p:nvPr>
        </p:nvGraphicFramePr>
        <p:xfrm>
          <a:off x="7038190" y="2091266"/>
          <a:ext cx="4494679" cy="3724826"/>
        </p:xfrm>
        <a:graphic>
          <a:graphicData uri="http://schemas.openxmlformats.org/drawingml/2006/table">
            <a:tbl>
              <a:tblPr firstRow="1" bandRow="1">
                <a:tableStyleId>{5C22544A-7EE6-4342-B048-85BDC9FD1C3A}</a:tableStyleId>
              </a:tblPr>
              <a:tblGrid>
                <a:gridCol w="4494679">
                  <a:extLst>
                    <a:ext uri="{9D8B030D-6E8A-4147-A177-3AD203B41FA5}">
                      <a16:colId xmlns:a16="http://schemas.microsoft.com/office/drawing/2014/main" val="2964925892"/>
                    </a:ext>
                  </a:extLst>
                </a:gridCol>
              </a:tblGrid>
              <a:tr h="658453">
                <a:tc>
                  <a:txBody>
                    <a:bodyPr/>
                    <a:lstStyle/>
                    <a:p>
                      <a:r>
                        <a:rPr lang="en-US" sz="2400" dirty="0"/>
                        <a:t>Screen</a:t>
                      </a:r>
                      <a:r>
                        <a:rPr lang="en-US" sz="2400" baseline="0" dirty="0"/>
                        <a:t> </a:t>
                      </a:r>
                      <a:r>
                        <a:rPr lang="en-US" sz="2400" dirty="0"/>
                        <a:t>and rule out COVID-19</a:t>
                      </a:r>
                    </a:p>
                  </a:txBody>
                  <a:tcPr/>
                </a:tc>
                <a:extLst>
                  <a:ext uri="{0D108BD9-81ED-4DB2-BD59-A6C34878D82A}">
                    <a16:rowId xmlns:a16="http://schemas.microsoft.com/office/drawing/2014/main" val="2217276624"/>
                  </a:ext>
                </a:extLst>
              </a:tr>
              <a:tr h="658453">
                <a:tc>
                  <a:txBody>
                    <a:bodyPr/>
                    <a:lstStyle/>
                    <a:p>
                      <a:r>
                        <a:rPr lang="en-US" sz="2000" b="1" dirty="0">
                          <a:solidFill>
                            <a:schemeClr val="bg1"/>
                          </a:solidFill>
                        </a:rPr>
                        <a:t>No drugs yet </a:t>
                      </a:r>
                    </a:p>
                  </a:txBody>
                  <a:tcPr>
                    <a:solidFill>
                      <a:srgbClr val="92D050"/>
                    </a:solidFill>
                  </a:tcPr>
                </a:tc>
                <a:extLst>
                  <a:ext uri="{0D108BD9-81ED-4DB2-BD59-A6C34878D82A}">
                    <a16:rowId xmlns:a16="http://schemas.microsoft.com/office/drawing/2014/main" val="2181844566"/>
                  </a:ext>
                </a:extLst>
              </a:tr>
              <a:tr h="658453">
                <a:tc>
                  <a:txBody>
                    <a:bodyPr/>
                    <a:lstStyle/>
                    <a:p>
                      <a:r>
                        <a:rPr lang="en-US" sz="2000" b="1" dirty="0">
                          <a:solidFill>
                            <a:schemeClr val="bg1"/>
                          </a:solidFill>
                        </a:rPr>
                        <a:t>Create barriers, use evacuation</a:t>
                      </a:r>
                      <a:r>
                        <a:rPr lang="en-US" sz="2000" b="1" baseline="0" dirty="0">
                          <a:solidFill>
                            <a:schemeClr val="bg1"/>
                          </a:solidFill>
                        </a:rPr>
                        <a:t> system, dental dam, other tools</a:t>
                      </a:r>
                      <a:endParaRPr lang="en-US" sz="2000" b="1" dirty="0">
                        <a:solidFill>
                          <a:schemeClr val="bg1"/>
                        </a:solidFill>
                      </a:endParaRPr>
                    </a:p>
                  </a:txBody>
                  <a:tcPr>
                    <a:solidFill>
                      <a:srgbClr val="FFC000"/>
                    </a:solidFill>
                  </a:tcPr>
                </a:tc>
                <a:extLst>
                  <a:ext uri="{0D108BD9-81ED-4DB2-BD59-A6C34878D82A}">
                    <a16:rowId xmlns:a16="http://schemas.microsoft.com/office/drawing/2014/main" val="1407735699"/>
                  </a:ext>
                </a:extLst>
              </a:tr>
              <a:tr h="658453">
                <a:tc>
                  <a:txBody>
                    <a:bodyPr/>
                    <a:lstStyle/>
                    <a:p>
                      <a:r>
                        <a:rPr lang="en-US" sz="2000" b="1" i="0" kern="1200" dirty="0">
                          <a:solidFill>
                            <a:schemeClr val="bg1"/>
                          </a:solidFill>
                          <a:effectLst/>
                          <a:latin typeface="+mn-lt"/>
                          <a:ea typeface="+mn-ea"/>
                          <a:cs typeface="+mn-cs"/>
                        </a:rPr>
                        <a:t>Personal hygiene, limiting the number, and keeping a 6-foot separation, masks</a:t>
                      </a:r>
                      <a:endParaRPr lang="en-US" sz="2000" b="1" dirty="0">
                        <a:solidFill>
                          <a:schemeClr val="bg1"/>
                        </a:solidFill>
                      </a:endParaRPr>
                    </a:p>
                  </a:txBody>
                  <a:tcPr>
                    <a:solidFill>
                      <a:srgbClr val="E86C24"/>
                    </a:solidFill>
                  </a:tcPr>
                </a:tc>
                <a:extLst>
                  <a:ext uri="{0D108BD9-81ED-4DB2-BD59-A6C34878D82A}">
                    <a16:rowId xmlns:a16="http://schemas.microsoft.com/office/drawing/2014/main" val="2093715177"/>
                  </a:ext>
                </a:extLst>
              </a:tr>
              <a:tr h="658453">
                <a:tc>
                  <a:txBody>
                    <a:bodyPr/>
                    <a:lstStyle/>
                    <a:p>
                      <a:r>
                        <a:rPr lang="en-US" sz="2000" b="1" i="0" kern="1200" dirty="0">
                          <a:solidFill>
                            <a:schemeClr val="bg1"/>
                          </a:solidFill>
                          <a:effectLst/>
                          <a:latin typeface="+mn-lt"/>
                          <a:ea typeface="+mn-ea"/>
                          <a:cs typeface="+mn-cs"/>
                        </a:rPr>
                        <a:t>Respirators, masks, face shield, eye protection, gloves and protective clothing</a:t>
                      </a:r>
                      <a:endParaRPr lang="en-US" sz="2000" b="1" dirty="0">
                        <a:solidFill>
                          <a:schemeClr val="bg1"/>
                        </a:solidFill>
                      </a:endParaRPr>
                    </a:p>
                  </a:txBody>
                  <a:tcPr>
                    <a:solidFill>
                      <a:srgbClr val="CC0000"/>
                    </a:solidFill>
                  </a:tcPr>
                </a:tc>
                <a:extLst>
                  <a:ext uri="{0D108BD9-81ED-4DB2-BD59-A6C34878D82A}">
                    <a16:rowId xmlns:a16="http://schemas.microsoft.com/office/drawing/2014/main" val="4109109681"/>
                  </a:ext>
                </a:extLst>
              </a:tr>
            </a:tbl>
          </a:graphicData>
        </a:graphic>
      </p:graphicFrame>
    </p:spTree>
    <p:extLst>
      <p:ext uri="{BB962C8B-B14F-4D97-AF65-F5344CB8AC3E}">
        <p14:creationId xmlns:p14="http://schemas.microsoft.com/office/powerpoint/2010/main" val="35160041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2386</Words>
  <Application>Microsoft Macintosh PowerPoint</Application>
  <PresentationFormat>Widescreen</PresentationFormat>
  <Paragraphs>221</Paragraphs>
  <Slides>26</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Calibri Light</vt:lpstr>
      <vt:lpstr>Tahoma</vt:lpstr>
      <vt:lpstr>Wingdings</vt:lpstr>
      <vt:lpstr>Custom Design</vt:lpstr>
      <vt:lpstr>2_Office Theme</vt:lpstr>
      <vt:lpstr>1_Custom Design</vt:lpstr>
      <vt:lpstr>CDPH Dental Guidance Overview</vt:lpstr>
      <vt:lpstr>PowerPoint Presentation</vt:lpstr>
      <vt:lpstr>Topics</vt:lpstr>
      <vt:lpstr>Housekeeping</vt:lpstr>
      <vt:lpstr>Stay Informed</vt:lpstr>
      <vt:lpstr>Stay Home Executive Order N-33-20</vt:lpstr>
      <vt:lpstr>Infection Control Practice  During COVID Pandemic </vt:lpstr>
      <vt:lpstr> CDC Interim Guidance for Dental Settings During COVID-19 Response</vt:lpstr>
      <vt:lpstr>Work Practice and Patient Management</vt:lpstr>
      <vt:lpstr> Resuming Deferred and Preventive Dental Care</vt:lpstr>
      <vt:lpstr>  Clinically Necessary Dental Care Guidelines </vt:lpstr>
      <vt:lpstr>Local Health Officer Order and Alignment with CDPH Guidance </vt:lpstr>
      <vt:lpstr>Updated Guidance - General Considerations </vt:lpstr>
      <vt:lpstr>Dental Specific Considerations</vt:lpstr>
      <vt:lpstr>  Patient and Staff Screening </vt:lpstr>
      <vt:lpstr>Provision of Dental Care to Patients without COVID-19</vt:lpstr>
      <vt:lpstr>Personal Protective Equipment (PPE)</vt:lpstr>
      <vt:lpstr>Resources and Guidelines</vt:lpstr>
      <vt:lpstr>PowerPoint Presentation</vt:lpstr>
      <vt:lpstr> California Oral Health Technical Assistance Center COHTAC</vt:lpstr>
      <vt:lpstr> </vt:lpstr>
      <vt:lpstr>What information can LOHPs provide?</vt:lpstr>
      <vt:lpstr>N95 Respirator Fit Testing </vt:lpstr>
      <vt:lpstr>Oral Health Program </vt:lpstr>
      <vt:lpstr>COVID 19 Dental Guidance Key Messages</vt:lpstr>
      <vt:lpstr>Questions?</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Kumar, Jayanth (CDPH-CDIC)</dc:creator>
  <cp:lastModifiedBy>Katherine Conklin</cp:lastModifiedBy>
  <cp:revision>455</cp:revision>
  <cp:lastPrinted>2020-02-12T23:08:55Z</cp:lastPrinted>
  <dcterms:created xsi:type="dcterms:W3CDTF">2017-11-03T18:29:18Z</dcterms:created>
  <dcterms:modified xsi:type="dcterms:W3CDTF">2020-05-18T23:57:22Z</dcterms:modified>
</cp:coreProperties>
</file>